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327" r:id="rId3"/>
    <p:sldId id="259" r:id="rId4"/>
    <p:sldId id="350" r:id="rId5"/>
    <p:sldId id="352" r:id="rId6"/>
    <p:sldId id="353" r:id="rId7"/>
    <p:sldId id="269" r:id="rId8"/>
    <p:sldId id="265" r:id="rId9"/>
    <p:sldId id="271" r:id="rId10"/>
    <p:sldId id="274" r:id="rId11"/>
    <p:sldId id="304" r:id="rId12"/>
    <p:sldId id="282" r:id="rId13"/>
    <p:sldId id="317" r:id="rId14"/>
    <p:sldId id="312" r:id="rId15"/>
    <p:sldId id="313" r:id="rId16"/>
    <p:sldId id="314" r:id="rId17"/>
    <p:sldId id="315" r:id="rId18"/>
    <p:sldId id="316" r:id="rId19"/>
    <p:sldId id="319" r:id="rId20"/>
    <p:sldId id="320" r:id="rId21"/>
    <p:sldId id="345" r:id="rId22"/>
    <p:sldId id="322" r:id="rId23"/>
    <p:sldId id="324" r:id="rId24"/>
    <p:sldId id="325" r:id="rId25"/>
    <p:sldId id="326" r:id="rId26"/>
    <p:sldId id="339" r:id="rId27"/>
    <p:sldId id="341" r:id="rId28"/>
    <p:sldId id="343" r:id="rId29"/>
    <p:sldId id="344" r:id="rId30"/>
    <p:sldId id="296" r:id="rId31"/>
    <p:sldId id="348" r:id="rId32"/>
    <p:sldId id="299" r:id="rId33"/>
    <p:sldId id="300" r:id="rId34"/>
    <p:sldId id="301" r:id="rId3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40" d="100"/>
          <a:sy n="40" d="100"/>
        </p:scale>
        <p:origin x="-1008" y="-20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5DFB4-AF9A-4BF3-B718-20B8882E7E1F}" type="datetimeFigureOut">
              <a:rPr lang="ru-RU" smtClean="0"/>
              <a:pPr/>
              <a:t>12.08.2018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BEB0DE-24FB-4820-AFE2-B7EBF8E2874F}" type="slidenum">
              <a:rPr lang="ru-RU" smtClean="0"/>
              <a:pPr/>
              <a:t>‹#›</a:t>
            </a:fld>
            <a:endParaRPr lang="ru-RU"/>
          </a:p>
        </p:txBody>
      </p:sp>
    </p:spTree>
    <p:extLst>
      <p:ext uri="{BB962C8B-B14F-4D97-AF65-F5344CB8AC3E}">
        <p14:creationId xmlns="" xmlns:p14="http://schemas.microsoft.com/office/powerpoint/2010/main" val="4186744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3BEB0DE-24FB-4820-AFE2-B7EBF8E2874F}"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2795356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334073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36585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3809180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136236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184627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2130916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21815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292363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829994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826FCAF-1BF7-4FDD-8A7A-87CA25DAC223}" type="datetimeFigureOut">
              <a:rPr lang="ru-RU" smtClean="0"/>
              <a:pPr/>
              <a:t>12.08.2018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239926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6FCAF-1BF7-4FDD-8A7A-87CA25DAC223}" type="datetimeFigureOut">
              <a:rPr lang="ru-RU" smtClean="0"/>
              <a:pPr/>
              <a:t>12.08.2018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A03B9-1EBB-44AD-B692-59BF6CEA48C7}" type="slidenum">
              <a:rPr lang="ru-RU" smtClean="0"/>
              <a:pPr/>
              <a:t>‹#›</a:t>
            </a:fld>
            <a:endParaRPr lang="ru-RU"/>
          </a:p>
        </p:txBody>
      </p:sp>
    </p:spTree>
    <p:extLst>
      <p:ext uri="{BB962C8B-B14F-4D97-AF65-F5344CB8AC3E}">
        <p14:creationId xmlns="" xmlns:p14="http://schemas.microsoft.com/office/powerpoint/2010/main" val="32236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4620515"/>
          </a:xfrm>
        </p:spPr>
        <p:txBody>
          <a:bodyPr>
            <a:normAutofit fontScale="90000"/>
          </a:bodyPr>
          <a:lstStyle/>
          <a:p>
            <a:r>
              <a:rPr lang="en-US" b="1" dirty="0">
                <a:latin typeface="Times New Roman" pitchFamily="18" charset="0"/>
                <a:cs typeface="Times New Roman" pitchFamily="18" charset="0"/>
              </a:rPr>
              <a:t>Practical lesson № </a:t>
            </a:r>
            <a:r>
              <a:rPr lang="ru-RU" b="1" dirty="0">
                <a:latin typeface="Times New Roman" pitchFamily="18" charset="0"/>
                <a:cs typeface="Times New Roman" pitchFamily="18" charset="0"/>
              </a:rPr>
              <a:t>2</a:t>
            </a:r>
            <a:br>
              <a:rPr lang="ru-RU" b="1" dirty="0">
                <a:latin typeface="Times New Roman" pitchFamily="18" charset="0"/>
                <a:cs typeface="Times New Roman" pitchFamily="18" charset="0"/>
              </a:rPr>
            </a:br>
            <a:r>
              <a:rPr lang="en-US" b="1" dirty="0"/>
              <a:t>Infectious safety </a:t>
            </a:r>
            <a:r>
              <a:rPr lang="ru-RU" dirty="0"/>
              <a:t/>
            </a:r>
            <a:br>
              <a:rPr lang="ru-RU" dirty="0"/>
            </a:br>
            <a:r>
              <a:rPr lang="en-US" b="1" dirty="0"/>
              <a:t>Nosocomial infections </a:t>
            </a:r>
            <a:r>
              <a:rPr lang="ru-RU" dirty="0"/>
              <a:t/>
            </a:r>
            <a:br>
              <a:rPr lang="ru-RU" dirty="0"/>
            </a:br>
            <a:r>
              <a:rPr lang="en-US" b="1" dirty="0"/>
              <a:t>Prevention of nosocomial infections</a:t>
            </a:r>
            <a:r>
              <a:rPr lang="ru-RU" dirty="0"/>
              <a:t/>
            </a:r>
            <a:br>
              <a:rPr lang="ru-RU" dirty="0"/>
            </a:br>
            <a:endParaRPr lang="ru-RU" dirty="0"/>
          </a:p>
        </p:txBody>
      </p:sp>
    </p:spTree>
    <p:extLst>
      <p:ext uri="{BB962C8B-B14F-4D97-AF65-F5344CB8AC3E}">
        <p14:creationId xmlns="" xmlns:p14="http://schemas.microsoft.com/office/powerpoint/2010/main" val="1015927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Vector-borne (blood) route</a:t>
            </a:r>
            <a:r>
              <a:rPr lang="ru-RU" sz="3200" dirty="0" smtClean="0">
                <a:latin typeface="Times New Roman" pitchFamily="18" charset="0"/>
                <a:ea typeface="Calibri" panose="020F0502020204030204" pitchFamily="34" charset="0"/>
                <a:cs typeface="Times New Roman" pitchFamily="18" charset="0"/>
              </a:rPr>
              <a:t/>
            </a:r>
            <a:br>
              <a:rPr lang="ru-RU" sz="3200" dirty="0" smtClean="0">
                <a:latin typeface="Times New Roman" pitchFamily="18" charset="0"/>
                <a:ea typeface="Calibri" panose="020F0502020204030204" pitchFamily="34" charset="0"/>
                <a:cs typeface="Times New Roman" pitchFamily="18" charset="0"/>
              </a:rPr>
            </a:br>
            <a:endParaRPr lang="ru-RU" sz="3200" dirty="0">
              <a:latin typeface="Times New Roman" pitchFamily="18" charset="0"/>
              <a:cs typeface="Times New Roman" pitchFamily="18" charset="0"/>
            </a:endParaRPr>
          </a:p>
        </p:txBody>
      </p:sp>
      <p:graphicFrame>
        <p:nvGraphicFramePr>
          <p:cNvPr id="5" name="Объект 4"/>
          <p:cNvGraphicFramePr>
            <a:graphicFrameLocks noGrp="1"/>
          </p:cNvGraphicFramePr>
          <p:nvPr>
            <p:ph sz="half" idx="1"/>
            <p:extLst>
              <p:ext uri="{D42A27DB-BD31-4B8C-83A1-F6EECF244321}">
                <p14:modId xmlns="" xmlns:p14="http://schemas.microsoft.com/office/powerpoint/2010/main" val="1236273551"/>
              </p:ext>
            </p:extLst>
          </p:nvPr>
        </p:nvGraphicFramePr>
        <p:xfrm>
          <a:off x="1" y="1275348"/>
          <a:ext cx="12192000" cy="2767263"/>
        </p:xfrm>
        <a:graphic>
          <a:graphicData uri="http://schemas.openxmlformats.org/drawingml/2006/table">
            <a:tbl>
              <a:tblPr firstRow="1" bandRow="1">
                <a:tableStyleId>{5C22544A-7EE6-4342-B048-85BDC9FD1C3A}</a:tableStyleId>
              </a:tblPr>
              <a:tblGrid>
                <a:gridCol w="2637867">
                  <a:extLst>
                    <a:ext uri="{9D8B030D-6E8A-4147-A177-3AD203B41FA5}">
                      <a16:colId xmlns="" xmlns:a16="http://schemas.microsoft.com/office/drawing/2014/main" val="694220871"/>
                    </a:ext>
                  </a:extLst>
                </a:gridCol>
                <a:gridCol w="2637867">
                  <a:extLst>
                    <a:ext uri="{9D8B030D-6E8A-4147-A177-3AD203B41FA5}">
                      <a16:colId xmlns="" xmlns:a16="http://schemas.microsoft.com/office/drawing/2014/main" val="1442865648"/>
                    </a:ext>
                  </a:extLst>
                </a:gridCol>
                <a:gridCol w="3492131">
                  <a:extLst>
                    <a:ext uri="{9D8B030D-6E8A-4147-A177-3AD203B41FA5}">
                      <a16:colId xmlns="" xmlns:a16="http://schemas.microsoft.com/office/drawing/2014/main" val="3417928674"/>
                    </a:ext>
                  </a:extLst>
                </a:gridCol>
                <a:gridCol w="3424135">
                  <a:extLst>
                    <a:ext uri="{9D8B030D-6E8A-4147-A177-3AD203B41FA5}">
                      <a16:colId xmlns="" xmlns:a16="http://schemas.microsoft.com/office/drawing/2014/main" val="3376328787"/>
                    </a:ext>
                  </a:extLst>
                </a:gridCol>
              </a:tblGrid>
              <a:tr h="8127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effectLst/>
                          <a:latin typeface="Times New Roman" pitchFamily="18" charset="0"/>
                          <a:cs typeface="Times New Roman" pitchFamily="18" charset="0"/>
                        </a:rPr>
                        <a:t>The transmission mechanism</a:t>
                      </a:r>
                      <a:endParaRPr lang="ru-RU" sz="2000" dirty="0">
                        <a:latin typeface="Times New Roman" pitchFamily="18" charset="0"/>
                        <a:cs typeface="Times New Roman" pitchFamily="18" charset="0"/>
                      </a:endParaRPr>
                    </a:p>
                  </a:txBody>
                  <a:tcPr/>
                </a:tc>
                <a:tc>
                  <a:txBody>
                    <a:bodyPr/>
                    <a:lstStyle/>
                    <a:p>
                      <a:pPr>
                        <a:lnSpc>
                          <a:spcPct val="107000"/>
                        </a:lnSpc>
                        <a:spcAft>
                          <a:spcPts val="0"/>
                        </a:spcAft>
                      </a:pPr>
                      <a:r>
                        <a:rPr lang="en-US" sz="2000" dirty="0" smtClean="0">
                          <a:effectLst/>
                          <a:latin typeface="Times New Roman" pitchFamily="18" charset="0"/>
                          <a:cs typeface="Times New Roman" pitchFamily="18" charset="0"/>
                        </a:rPr>
                        <a:t>Transmission </a:t>
                      </a:r>
                      <a:endParaRPr lang="ru-RU" sz="2000" dirty="0" smtClean="0">
                        <a:effectLst/>
                        <a:latin typeface="Times New Roman" pitchFamily="18" charset="0"/>
                        <a:ea typeface="Calibri" panose="020F0502020204030204" pitchFamily="34" charset="0"/>
                        <a:cs typeface="Times New Roman" pitchFamily="18" charset="0"/>
                      </a:endParaRPr>
                    </a:p>
                    <a:p>
                      <a:endParaRPr lang="ru-RU" sz="2000" dirty="0">
                        <a:latin typeface="Times New Roman" pitchFamily="18" charset="0"/>
                        <a:cs typeface="Times New Roman" pitchFamily="18" charset="0"/>
                      </a:endParaRPr>
                    </a:p>
                  </a:txBody>
                  <a:tcPr/>
                </a:tc>
                <a:tc>
                  <a:txBody>
                    <a:bodyPr/>
                    <a:lstStyle/>
                    <a:p>
                      <a:pPr>
                        <a:lnSpc>
                          <a:spcPct val="107000"/>
                        </a:lnSpc>
                        <a:spcAft>
                          <a:spcPts val="0"/>
                        </a:spcAft>
                      </a:pPr>
                      <a:r>
                        <a:rPr lang="en-US" sz="2000" dirty="0" smtClean="0">
                          <a:effectLst/>
                          <a:latin typeface="Times New Roman" pitchFamily="18" charset="0"/>
                          <a:cs typeface="Times New Roman" pitchFamily="18" charset="0"/>
                        </a:rPr>
                        <a:t>Transfer factors</a:t>
                      </a:r>
                      <a:endParaRPr lang="ru-RU" sz="2000" dirty="0">
                        <a:effectLst/>
                        <a:latin typeface="Times New Roman" pitchFamily="18" charset="0"/>
                        <a:ea typeface="Calibri" panose="020F0502020204030204" pitchFamily="34"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effectLst/>
                          <a:latin typeface="Times New Roman" pitchFamily="18" charset="0"/>
                          <a:ea typeface="Calibri" panose="020F0502020204030204" pitchFamily="34" charset="0"/>
                          <a:cs typeface="Times New Roman" pitchFamily="18" charset="0"/>
                        </a:rPr>
                        <a:t>The localization of the pathogen</a:t>
                      </a:r>
                      <a:endParaRPr lang="ru-RU" sz="2000" dirty="0">
                        <a:latin typeface="Times New Roman" pitchFamily="18" charset="0"/>
                        <a:cs typeface="Times New Roman" pitchFamily="18" charset="0"/>
                      </a:endParaRPr>
                    </a:p>
                  </a:txBody>
                  <a:tcPr/>
                </a:tc>
                <a:extLst>
                  <a:ext uri="{0D108BD9-81ED-4DB2-BD59-A6C34878D82A}">
                    <a16:rowId xmlns="" xmlns:a16="http://schemas.microsoft.com/office/drawing/2014/main" val="1959840998"/>
                  </a:ext>
                </a:extLst>
              </a:tr>
              <a:tr h="19545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effectLst/>
                          <a:latin typeface="Times New Roman" pitchFamily="18" charset="0"/>
                          <a:cs typeface="Times New Roman" pitchFamily="18" charset="0"/>
                        </a:rPr>
                        <a:t>Vector-borne (blood) route</a:t>
                      </a:r>
                      <a:endParaRPr lang="ru-RU" sz="2000" b="1" dirty="0" smtClean="0">
                        <a:effectLst/>
                        <a:latin typeface="Times New Roman" pitchFamily="18" charset="0"/>
                        <a:ea typeface="Calibri" panose="020F0502020204030204" pitchFamily="34" charset="0"/>
                        <a:cs typeface="Times New Roman" pitchFamily="18" charset="0"/>
                      </a:endParaRPr>
                    </a:p>
                    <a:p>
                      <a:endParaRPr lang="ru-RU" sz="2000" b="1" dirty="0">
                        <a:latin typeface="Times New Roman" pitchFamily="18" charset="0"/>
                        <a:cs typeface="Times New Roman" pitchFamily="18" charset="0"/>
                      </a:endParaRPr>
                    </a:p>
                  </a:txBody>
                  <a:tcPr/>
                </a:tc>
                <a:tc>
                  <a:txBody>
                    <a:bodyPr/>
                    <a:lstStyle/>
                    <a:p>
                      <a:pPr>
                        <a:lnSpc>
                          <a:spcPct val="107000"/>
                        </a:lnSpc>
                        <a:spcAft>
                          <a:spcPts val="0"/>
                        </a:spcAft>
                      </a:pPr>
                      <a:r>
                        <a:rPr lang="en-US" sz="2000" b="1" dirty="0" smtClean="0">
                          <a:effectLst/>
                          <a:latin typeface="Times New Roman" pitchFamily="18" charset="0"/>
                          <a:cs typeface="Times New Roman" pitchFamily="18" charset="0"/>
                        </a:rPr>
                        <a:t>Bite of blood-sucking </a:t>
                      </a:r>
                      <a:endParaRPr lang="ru-RU" sz="2000" b="1" dirty="0" smtClean="0">
                        <a:effectLst/>
                        <a:latin typeface="Times New Roman" pitchFamily="18" charset="0"/>
                        <a:cs typeface="Times New Roman" pitchFamily="18" charset="0"/>
                      </a:endParaRPr>
                    </a:p>
                    <a:p>
                      <a:pPr>
                        <a:lnSpc>
                          <a:spcPct val="107000"/>
                        </a:lnSpc>
                        <a:spcAft>
                          <a:spcPts val="0"/>
                        </a:spcAft>
                      </a:pPr>
                      <a:r>
                        <a:rPr lang="en-US" sz="2000" b="1" dirty="0" smtClean="0">
                          <a:effectLst/>
                          <a:latin typeface="Times New Roman" pitchFamily="18" charset="0"/>
                          <a:cs typeface="Times New Roman" pitchFamily="18" charset="0"/>
                        </a:rPr>
                        <a:t> </a:t>
                      </a:r>
                      <a:endParaRPr lang="ru-RU" sz="2000" b="1" dirty="0" smtClean="0">
                        <a:effectLst/>
                        <a:latin typeface="Times New Roman" pitchFamily="18" charset="0"/>
                        <a:cs typeface="Times New Roman" pitchFamily="18" charset="0"/>
                      </a:endParaRPr>
                    </a:p>
                    <a:p>
                      <a:pPr>
                        <a:lnSpc>
                          <a:spcPct val="107000"/>
                        </a:lnSpc>
                        <a:spcAft>
                          <a:spcPts val="0"/>
                        </a:spcAft>
                      </a:pPr>
                      <a:r>
                        <a:rPr lang="en-US" sz="2000" b="1" dirty="0" smtClean="0">
                          <a:effectLst/>
                          <a:latin typeface="Times New Roman" pitchFamily="18" charset="0"/>
                          <a:cs typeface="Times New Roman" pitchFamily="18" charset="0"/>
                        </a:rPr>
                        <a:t> </a:t>
                      </a:r>
                      <a:endParaRPr lang="ru-RU" sz="2000" b="1" dirty="0" smtClean="0">
                        <a:effectLst/>
                        <a:latin typeface="Times New Roman" pitchFamily="18" charset="0"/>
                        <a:cs typeface="Times New Roman" pitchFamily="18" charset="0"/>
                      </a:endParaRPr>
                    </a:p>
                    <a:p>
                      <a:pPr>
                        <a:lnSpc>
                          <a:spcPct val="107000"/>
                        </a:lnSpc>
                        <a:spcAft>
                          <a:spcPts val="0"/>
                        </a:spcAft>
                      </a:pPr>
                      <a:r>
                        <a:rPr lang="en-US" sz="2000" b="1" dirty="0" err="1" smtClean="0">
                          <a:effectLst/>
                          <a:latin typeface="Times New Roman" pitchFamily="18" charset="0"/>
                          <a:cs typeface="Times New Roman" pitchFamily="18" charset="0"/>
                        </a:rPr>
                        <a:t>Parenteral</a:t>
                      </a:r>
                      <a:r>
                        <a:rPr lang="en-US" sz="2000" b="1" dirty="0" smtClean="0">
                          <a:effectLst/>
                          <a:latin typeface="Times New Roman" pitchFamily="18" charset="0"/>
                          <a:cs typeface="Times New Roman" pitchFamily="18" charset="0"/>
                        </a:rPr>
                        <a:t> </a:t>
                      </a:r>
                      <a:endParaRPr lang="ru-RU" sz="2000" b="1" dirty="0" smtClean="0">
                        <a:effectLst/>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txBody>
                  <a:tcPr/>
                </a:tc>
                <a:tc>
                  <a:txBody>
                    <a:bodyPr/>
                    <a:lstStyle/>
                    <a:p>
                      <a:pPr>
                        <a:lnSpc>
                          <a:spcPct val="107000"/>
                        </a:lnSpc>
                        <a:spcAft>
                          <a:spcPts val="0"/>
                        </a:spcAft>
                      </a:pPr>
                      <a:r>
                        <a:rPr lang="en-US" sz="2000" b="1" dirty="0" smtClean="0">
                          <a:effectLst/>
                          <a:latin typeface="Times New Roman" pitchFamily="18" charset="0"/>
                          <a:cs typeface="Times New Roman" pitchFamily="18" charset="0"/>
                        </a:rPr>
                        <a:t>Blood-sucking arthropods</a:t>
                      </a:r>
                      <a:endParaRPr lang="ru-RU" sz="2000" b="1" dirty="0" smtClean="0">
                        <a:effectLst/>
                        <a:latin typeface="Times New Roman" pitchFamily="18" charset="0"/>
                        <a:cs typeface="Times New Roman" pitchFamily="18" charset="0"/>
                      </a:endParaRPr>
                    </a:p>
                    <a:p>
                      <a:pPr>
                        <a:lnSpc>
                          <a:spcPct val="107000"/>
                        </a:lnSpc>
                        <a:spcAft>
                          <a:spcPts val="0"/>
                        </a:spcAft>
                      </a:pPr>
                      <a:r>
                        <a:rPr lang="en-US" sz="2000" b="1" dirty="0" smtClean="0">
                          <a:effectLst/>
                          <a:latin typeface="Times New Roman" pitchFamily="18" charset="0"/>
                          <a:cs typeface="Times New Roman" pitchFamily="18" charset="0"/>
                        </a:rPr>
                        <a:t>Blood, blood products</a:t>
                      </a:r>
                      <a:endParaRPr lang="ru-RU" sz="2000" b="1" dirty="0" smtClean="0">
                        <a:effectLst/>
                        <a:latin typeface="Times New Roman" pitchFamily="18" charset="0"/>
                        <a:cs typeface="Times New Roman" pitchFamily="18" charset="0"/>
                      </a:endParaRPr>
                    </a:p>
                    <a:p>
                      <a:pPr>
                        <a:lnSpc>
                          <a:spcPct val="107000"/>
                        </a:lnSpc>
                        <a:spcAft>
                          <a:spcPts val="0"/>
                        </a:spcAft>
                      </a:pPr>
                      <a:endParaRPr lang="ru-RU" sz="2000" b="1" dirty="0" smtClean="0">
                        <a:effectLst/>
                        <a:latin typeface="Times New Roman" pitchFamily="18" charset="0"/>
                        <a:cs typeface="Times New Roman" pitchFamily="18" charset="0"/>
                      </a:endParaRPr>
                    </a:p>
                    <a:p>
                      <a:pPr>
                        <a:lnSpc>
                          <a:spcPct val="107000"/>
                        </a:lnSpc>
                        <a:spcAft>
                          <a:spcPts val="0"/>
                        </a:spcAft>
                      </a:pPr>
                      <a:r>
                        <a:rPr lang="en-US" sz="2000" b="1" dirty="0" smtClean="0">
                          <a:effectLst/>
                          <a:latin typeface="Times New Roman" pitchFamily="18" charset="0"/>
                          <a:cs typeface="Times New Roman" pitchFamily="18" charset="0"/>
                        </a:rPr>
                        <a:t>Syringes, surgical </a:t>
                      </a:r>
                      <a:endParaRPr lang="ru-RU" sz="2000" b="1" dirty="0" smtClean="0">
                        <a:effectLst/>
                        <a:latin typeface="Times New Roman" pitchFamily="18" charset="0"/>
                        <a:cs typeface="Times New Roman" pitchFamily="18" charset="0"/>
                      </a:endParaRPr>
                    </a:p>
                    <a:p>
                      <a:pPr>
                        <a:lnSpc>
                          <a:spcPct val="107000"/>
                        </a:lnSpc>
                        <a:spcAft>
                          <a:spcPts val="0"/>
                        </a:spcAft>
                      </a:pPr>
                      <a:r>
                        <a:rPr lang="en-US" sz="2000" b="1" dirty="0" smtClean="0">
                          <a:effectLst/>
                          <a:latin typeface="Times New Roman" pitchFamily="18" charset="0"/>
                          <a:cs typeface="Times New Roman" pitchFamily="18" charset="0"/>
                        </a:rPr>
                        <a:t>tool</a:t>
                      </a:r>
                      <a:endParaRPr lang="ru-RU"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effectLst/>
                          <a:latin typeface="Times New Roman" pitchFamily="18" charset="0"/>
                          <a:ea typeface="Calibri" panose="020F0502020204030204" pitchFamily="34" charset="0"/>
                          <a:cs typeface="Times New Roman" pitchFamily="18" charset="0"/>
                        </a:rPr>
                        <a:t>Blood</a:t>
                      </a:r>
                      <a:r>
                        <a:rPr lang="ru-RU" sz="2000" b="1" dirty="0" smtClean="0">
                          <a:effectLst/>
                          <a:latin typeface="Times New Roman" pitchFamily="18" charset="0"/>
                          <a:ea typeface="Calibri" panose="020F0502020204030204" pitchFamily="34" charset="0"/>
                          <a:cs typeface="Times New Roman" pitchFamily="18" charset="0"/>
                        </a:rPr>
                        <a:t>  </a:t>
                      </a:r>
                      <a:r>
                        <a:rPr lang="en-US" sz="2000" b="1" dirty="0" smtClean="0">
                          <a:effectLst/>
                          <a:latin typeface="Times New Roman" pitchFamily="18" charset="0"/>
                          <a:ea typeface="Calibri" panose="020F0502020204030204" pitchFamily="34" charset="0"/>
                          <a:cs typeface="Times New Roman" pitchFamily="18" charset="0"/>
                        </a:rPr>
                        <a:t>system</a:t>
                      </a:r>
                      <a:endParaRPr lang="ru-RU" sz="2000" b="1" dirty="0" smtClean="0">
                        <a:effectLst/>
                        <a:latin typeface="Times New Roman" pitchFamily="18" charset="0"/>
                        <a:ea typeface="Calibri" panose="020F0502020204030204" pitchFamily="34" charset="0"/>
                        <a:cs typeface="Times New Roman" pitchFamily="18" charset="0"/>
                      </a:endParaRPr>
                    </a:p>
                    <a:p>
                      <a:endParaRPr lang="ru-RU" sz="2000" b="1" dirty="0">
                        <a:latin typeface="Times New Roman" pitchFamily="18" charset="0"/>
                        <a:cs typeface="Times New Roman" pitchFamily="18" charset="0"/>
                      </a:endParaRPr>
                    </a:p>
                  </a:txBody>
                  <a:tcPr/>
                </a:tc>
                <a:extLst>
                  <a:ext uri="{0D108BD9-81ED-4DB2-BD59-A6C34878D82A}">
                    <a16:rowId xmlns="" xmlns:a16="http://schemas.microsoft.com/office/drawing/2014/main" val="548555858"/>
                  </a:ext>
                </a:extLst>
              </a:tr>
            </a:tbl>
          </a:graphicData>
        </a:graphic>
      </p:graphicFrame>
      <p:sp>
        <p:nvSpPr>
          <p:cNvPr id="4" name="Прямоугольник 3"/>
          <p:cNvSpPr/>
          <p:nvPr/>
        </p:nvSpPr>
        <p:spPr>
          <a:xfrm>
            <a:off x="7218947" y="1"/>
            <a:ext cx="4523874" cy="1015663"/>
          </a:xfrm>
          <a:prstGeom prst="rect">
            <a:avLst/>
          </a:prstGeom>
        </p:spPr>
        <p:txBody>
          <a:bodyPr wrap="square">
            <a:spAutoFit/>
          </a:bodyPr>
          <a:lstStyle/>
          <a:p>
            <a:r>
              <a:rPr lang="en-US" sz="2000" dirty="0" smtClean="0"/>
              <a:t>Transmission:</a:t>
            </a:r>
            <a:endParaRPr lang="ru-RU" sz="2000" dirty="0" smtClean="0"/>
          </a:p>
          <a:p>
            <a:r>
              <a:rPr lang="en-US" sz="2000" dirty="0" smtClean="0"/>
              <a:t>Transfer factors:</a:t>
            </a:r>
            <a:endParaRPr lang="ru-RU" sz="2000" dirty="0" smtClean="0"/>
          </a:p>
          <a:p>
            <a:r>
              <a:rPr lang="en-US" sz="2000" dirty="0" smtClean="0"/>
              <a:t>The localization of the pathogen</a:t>
            </a:r>
            <a:r>
              <a:rPr lang="ru-RU" sz="2000" dirty="0" smtClean="0"/>
              <a:t>:</a:t>
            </a:r>
          </a:p>
        </p:txBody>
      </p:sp>
      <p:sp>
        <p:nvSpPr>
          <p:cNvPr id="28680" name="AutoShape 8" descr="https://im1-tub-ru.yandex.net/i?id=0bdbaa5619f6da568940e0993dddcf56&amp;n=33&amp;h=215&amp;w=323"/>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3" name="Содержимое 12"/>
          <p:cNvSpPr>
            <a:spLocks noGrp="1"/>
          </p:cNvSpPr>
          <p:nvPr>
            <p:ph sz="half" idx="1"/>
          </p:nvPr>
        </p:nvSpPr>
        <p:spPr/>
        <p:txBody>
          <a:bodyPr/>
          <a:lstStyle/>
          <a:p>
            <a:endParaRPr lang="ru-RU"/>
          </a:p>
        </p:txBody>
      </p:sp>
    </p:spTree>
    <p:extLst>
      <p:ext uri="{BB962C8B-B14F-4D97-AF65-F5344CB8AC3E}">
        <p14:creationId xmlns="" xmlns:p14="http://schemas.microsoft.com/office/powerpoint/2010/main" val="271052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Contact route</a:t>
            </a:r>
            <a:r>
              <a:rPr lang="ru-RU" sz="3200" dirty="0" smtClean="0">
                <a:latin typeface="Times New Roman" pitchFamily="18" charset="0"/>
                <a:ea typeface="Calibri" panose="020F0502020204030204" pitchFamily="34" charset="0"/>
                <a:cs typeface="Times New Roman" pitchFamily="18" charset="0"/>
              </a:rPr>
              <a:t/>
            </a:r>
            <a:br>
              <a:rPr lang="ru-RU" sz="3200" dirty="0" smtClean="0">
                <a:latin typeface="Times New Roman" pitchFamily="18" charset="0"/>
                <a:ea typeface="Calibri" panose="020F0502020204030204" pitchFamily="34" charset="0"/>
                <a:cs typeface="Times New Roman" pitchFamily="18" charset="0"/>
              </a:rPr>
            </a:br>
            <a:endParaRPr lang="ru-RU" sz="3200" dirty="0">
              <a:latin typeface="Times New Roman" pitchFamily="18" charset="0"/>
              <a:cs typeface="Times New Roman" pitchFamily="18" charset="0"/>
            </a:endParaRPr>
          </a:p>
        </p:txBody>
      </p:sp>
      <p:sp>
        <p:nvSpPr>
          <p:cNvPr id="4" name="Прямоугольник 3"/>
          <p:cNvSpPr/>
          <p:nvPr/>
        </p:nvSpPr>
        <p:spPr>
          <a:xfrm>
            <a:off x="7218947" y="433137"/>
            <a:ext cx="4523874" cy="1015663"/>
          </a:xfrm>
          <a:prstGeom prst="rect">
            <a:avLst/>
          </a:prstGeom>
        </p:spPr>
        <p:txBody>
          <a:bodyPr wrap="square">
            <a:spAutoFit/>
          </a:bodyPr>
          <a:lstStyle/>
          <a:p>
            <a:r>
              <a:rPr lang="en-US" sz="2000" dirty="0" smtClean="0"/>
              <a:t>Transmission:</a:t>
            </a:r>
            <a:endParaRPr lang="ru-RU" sz="2000" dirty="0" smtClean="0"/>
          </a:p>
          <a:p>
            <a:r>
              <a:rPr lang="en-US" sz="2000" dirty="0" smtClean="0"/>
              <a:t>Transfer factors:</a:t>
            </a:r>
            <a:endParaRPr lang="ru-RU" sz="2000" dirty="0" smtClean="0"/>
          </a:p>
          <a:p>
            <a:r>
              <a:rPr lang="en-US" sz="2000" dirty="0" smtClean="0"/>
              <a:t>The localization of the pathogen</a:t>
            </a:r>
            <a:r>
              <a:rPr lang="ru-RU" sz="2000" dirty="0" smtClean="0"/>
              <a:t>:</a:t>
            </a:r>
          </a:p>
        </p:txBody>
      </p:sp>
      <p:sp>
        <p:nvSpPr>
          <p:cNvPr id="6" name="Содержимое 5"/>
          <p:cNvSpPr>
            <a:spLocks noGrp="1"/>
          </p:cNvSpPr>
          <p:nvPr>
            <p:ph sz="half" idx="1"/>
          </p:nvPr>
        </p:nvSpPr>
        <p:spPr/>
        <p:txBody>
          <a:bodyPr/>
          <a:lstStyle/>
          <a:p>
            <a:endParaRPr lang="ru-RU"/>
          </a:p>
        </p:txBody>
      </p:sp>
      <p:graphicFrame>
        <p:nvGraphicFramePr>
          <p:cNvPr id="8" name="Объект 4"/>
          <p:cNvGraphicFramePr>
            <a:graphicFrameLocks noGrp="1"/>
          </p:cNvGraphicFramePr>
          <p:nvPr>
            <p:ph sz="half" idx="1"/>
            <p:extLst>
              <p:ext uri="{D42A27DB-BD31-4B8C-83A1-F6EECF244321}">
                <p14:modId xmlns="" xmlns:p14="http://schemas.microsoft.com/office/powerpoint/2010/main" val="315380126"/>
              </p:ext>
            </p:extLst>
          </p:nvPr>
        </p:nvGraphicFramePr>
        <p:xfrm>
          <a:off x="0" y="1701442"/>
          <a:ext cx="12192000" cy="2454212"/>
        </p:xfrm>
        <a:graphic>
          <a:graphicData uri="http://schemas.openxmlformats.org/drawingml/2006/table">
            <a:tbl>
              <a:tblPr firstRow="1" bandRow="1">
                <a:tableStyleId>{5C22544A-7EE6-4342-B048-85BDC9FD1C3A}</a:tableStyleId>
              </a:tblPr>
              <a:tblGrid>
                <a:gridCol w="1997242">
                  <a:extLst>
                    <a:ext uri="{9D8B030D-6E8A-4147-A177-3AD203B41FA5}">
                      <a16:colId xmlns="" xmlns:a16="http://schemas.microsoft.com/office/drawing/2014/main" val="759040940"/>
                    </a:ext>
                  </a:extLst>
                </a:gridCol>
                <a:gridCol w="2646947">
                  <a:extLst>
                    <a:ext uri="{9D8B030D-6E8A-4147-A177-3AD203B41FA5}">
                      <a16:colId xmlns="" xmlns:a16="http://schemas.microsoft.com/office/drawing/2014/main" val="3680036656"/>
                    </a:ext>
                  </a:extLst>
                </a:gridCol>
                <a:gridCol w="4884822">
                  <a:extLst>
                    <a:ext uri="{9D8B030D-6E8A-4147-A177-3AD203B41FA5}">
                      <a16:colId xmlns="" xmlns:a16="http://schemas.microsoft.com/office/drawing/2014/main" val="4169587392"/>
                    </a:ext>
                  </a:extLst>
                </a:gridCol>
                <a:gridCol w="2662989">
                  <a:extLst>
                    <a:ext uri="{9D8B030D-6E8A-4147-A177-3AD203B41FA5}">
                      <a16:colId xmlns="" xmlns:a16="http://schemas.microsoft.com/office/drawing/2014/main" val="1310393282"/>
                    </a:ext>
                  </a:extLst>
                </a:gridCol>
              </a:tblGrid>
              <a:tr h="807607">
                <a:tc>
                  <a:txBody>
                    <a:bodyPr/>
                    <a:lstStyle/>
                    <a:p>
                      <a:endParaRPr lang="ru-RU" sz="2400" dirty="0">
                        <a:latin typeface="Times New Roman" pitchFamily="18" charset="0"/>
                        <a:cs typeface="Times New Roman" pitchFamily="18" charset="0"/>
                      </a:endParaRPr>
                    </a:p>
                  </a:txBody>
                  <a:tcPr/>
                </a:tc>
                <a:tc>
                  <a:txBody>
                    <a:bodyPr/>
                    <a:lstStyle/>
                    <a:p>
                      <a:pPr>
                        <a:lnSpc>
                          <a:spcPct val="107000"/>
                        </a:lnSpc>
                        <a:spcAft>
                          <a:spcPts val="0"/>
                        </a:spcAft>
                      </a:pPr>
                      <a:r>
                        <a:rPr lang="en-US" sz="2400" dirty="0" smtClean="0">
                          <a:effectLst/>
                          <a:latin typeface="Times New Roman" pitchFamily="18" charset="0"/>
                          <a:cs typeface="Times New Roman" pitchFamily="18" charset="0"/>
                        </a:rPr>
                        <a:t>Transmission</a:t>
                      </a:r>
                      <a:endParaRPr lang="ru-RU" sz="2400" dirty="0" smtClean="0">
                        <a:effectLst/>
                        <a:latin typeface="Times New Roman" pitchFamily="18" charset="0"/>
                        <a:ea typeface="Calibri" panose="020F0502020204030204" pitchFamily="34" charset="0"/>
                        <a:cs typeface="Times New Roman" pitchFamily="18" charset="0"/>
                      </a:endParaRPr>
                    </a:p>
                    <a:p>
                      <a:endParaRPr lang="ru-RU"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effectLst/>
                          <a:latin typeface="Times New Roman" pitchFamily="18" charset="0"/>
                          <a:cs typeface="Times New Roman" pitchFamily="18" charset="0"/>
                        </a:rPr>
                        <a:t>Transfer factors</a:t>
                      </a:r>
                      <a:endParaRPr lang="ru-RU" sz="2400" dirty="0" smtClean="0">
                        <a:effectLst/>
                        <a:latin typeface="Times New Roman" pitchFamily="18" charset="0"/>
                        <a:ea typeface="Calibri" panose="020F0502020204030204" pitchFamily="34" charset="0"/>
                        <a:cs typeface="Times New Roman" pitchFamily="18" charset="0"/>
                      </a:endParaRPr>
                    </a:p>
                    <a:p>
                      <a:endParaRPr lang="ru-RU"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effectLst/>
                          <a:latin typeface="Times New Roman" pitchFamily="18" charset="0"/>
                          <a:ea typeface="Calibri" panose="020F0502020204030204" pitchFamily="34" charset="0"/>
                          <a:cs typeface="Times New Roman" pitchFamily="18" charset="0"/>
                        </a:rPr>
                        <a:t>The localization of the pathogen</a:t>
                      </a:r>
                      <a:endParaRPr lang="ru-RU" sz="2400" dirty="0">
                        <a:latin typeface="Times New Roman" pitchFamily="18" charset="0"/>
                        <a:cs typeface="Times New Roman" pitchFamily="18" charset="0"/>
                      </a:endParaRPr>
                    </a:p>
                  </a:txBody>
                  <a:tcPr/>
                </a:tc>
                <a:extLst>
                  <a:ext uri="{0D108BD9-81ED-4DB2-BD59-A6C34878D82A}">
                    <a16:rowId xmlns="" xmlns:a16="http://schemas.microsoft.com/office/drawing/2014/main" val="306643519"/>
                  </a:ext>
                </a:extLst>
              </a:tr>
              <a:tr h="1581689">
                <a:tc>
                  <a:txBody>
                    <a:bodyPr/>
                    <a:lstStyle/>
                    <a:p>
                      <a:r>
                        <a:rPr lang="en-US" sz="2400" dirty="0" smtClean="0">
                          <a:latin typeface="Times New Roman" pitchFamily="18" charset="0"/>
                          <a:cs typeface="Times New Roman" pitchFamily="18" charset="0"/>
                        </a:rPr>
                        <a:t>Contact </a:t>
                      </a:r>
                      <a:r>
                        <a:rPr lang="ru-RU"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route</a:t>
                      </a:r>
                      <a:endParaRPr lang="ru-RU" sz="2400" dirty="0">
                        <a:latin typeface="Times New Roman" pitchFamily="18" charset="0"/>
                        <a:cs typeface="Times New Roman" pitchFamily="18" charset="0"/>
                      </a:endParaRPr>
                    </a:p>
                  </a:txBody>
                  <a:tcPr/>
                </a:tc>
                <a:tc>
                  <a:txBody>
                    <a:bodyPr/>
                    <a:lstStyle/>
                    <a:p>
                      <a:pPr>
                        <a:lnSpc>
                          <a:spcPct val="107000"/>
                        </a:lnSpc>
                        <a:spcAft>
                          <a:spcPts val="0"/>
                        </a:spcAft>
                      </a:pPr>
                      <a:r>
                        <a:rPr lang="en-US" sz="2400" dirty="0" smtClean="0">
                          <a:effectLst/>
                          <a:latin typeface="Times New Roman" pitchFamily="18" charset="0"/>
                          <a:cs typeface="Times New Roman" pitchFamily="18" charset="0"/>
                        </a:rPr>
                        <a:t>Wound</a:t>
                      </a:r>
                      <a:endParaRPr lang="ru-RU" sz="2400" dirty="0" smtClean="0">
                        <a:effectLst/>
                        <a:latin typeface="Times New Roman" pitchFamily="18" charset="0"/>
                        <a:cs typeface="Times New Roman" pitchFamily="18" charset="0"/>
                      </a:endParaRPr>
                    </a:p>
                    <a:p>
                      <a:pPr>
                        <a:lnSpc>
                          <a:spcPct val="107000"/>
                        </a:lnSpc>
                        <a:spcAft>
                          <a:spcPts val="0"/>
                        </a:spcAft>
                      </a:pPr>
                      <a:r>
                        <a:rPr lang="en-US" sz="2400" dirty="0" smtClean="0">
                          <a:effectLst/>
                          <a:latin typeface="Times New Roman" pitchFamily="18" charset="0"/>
                          <a:cs typeface="Times New Roman" pitchFamily="18" charset="0"/>
                        </a:rPr>
                        <a:t>Contact-sexual</a:t>
                      </a:r>
                      <a:endParaRPr lang="ru-RU" sz="2400" dirty="0" smtClean="0">
                        <a:effectLst/>
                        <a:latin typeface="Times New Roman" pitchFamily="18" charset="0"/>
                        <a:ea typeface="Calibri" panose="020F0502020204030204" pitchFamily="34" charset="0"/>
                        <a:cs typeface="Times New Roman" pitchFamily="18" charset="0"/>
                      </a:endParaRPr>
                    </a:p>
                    <a:p>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a:txBody>
                  <a:tcPr/>
                </a:tc>
                <a:tc>
                  <a:txBody>
                    <a:bodyPr/>
                    <a:lstStyle/>
                    <a:p>
                      <a:pPr>
                        <a:lnSpc>
                          <a:spcPct val="107000"/>
                        </a:lnSpc>
                        <a:spcAft>
                          <a:spcPts val="0"/>
                        </a:spcAft>
                      </a:pPr>
                      <a:r>
                        <a:rPr lang="en-US" sz="2400" dirty="0" smtClean="0">
                          <a:effectLst/>
                          <a:latin typeface="Times New Roman" pitchFamily="18" charset="0"/>
                          <a:cs typeface="Times New Roman" pitchFamily="18" charset="0"/>
                        </a:rPr>
                        <a:t>Soil</a:t>
                      </a:r>
                      <a:endParaRPr lang="ru-RU" sz="2400" dirty="0" smtClean="0">
                        <a:effectLst/>
                        <a:latin typeface="Times New Roman" pitchFamily="18" charset="0"/>
                        <a:cs typeface="Times New Roman" pitchFamily="18" charset="0"/>
                      </a:endParaRPr>
                    </a:p>
                    <a:p>
                      <a:pPr>
                        <a:lnSpc>
                          <a:spcPct val="107000"/>
                        </a:lnSpc>
                        <a:spcAft>
                          <a:spcPts val="0"/>
                        </a:spcAft>
                      </a:pPr>
                      <a:r>
                        <a:rPr lang="en-US" sz="2400" dirty="0" smtClean="0">
                          <a:effectLst/>
                          <a:latin typeface="Times New Roman" pitchFamily="18" charset="0"/>
                          <a:cs typeface="Times New Roman" pitchFamily="18" charset="0"/>
                        </a:rPr>
                        <a:t>The secret glands, the presence of blood components </a:t>
                      </a:r>
                      <a:endParaRPr lang="ru-RU"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dirty="0" smtClean="0">
                          <a:effectLst/>
                          <a:latin typeface="Times New Roman" pitchFamily="18" charset="0"/>
                          <a:ea typeface="Calibri" panose="020F0502020204030204" pitchFamily="34" charset="0"/>
                          <a:cs typeface="Times New Roman" pitchFamily="18" charset="0"/>
                        </a:rPr>
                        <a:t>Skin</a:t>
                      </a:r>
                      <a:r>
                        <a:rPr lang="ru-RU" sz="2400" b="0" dirty="0" smtClean="0">
                          <a:effectLst/>
                          <a:latin typeface="Times New Roman" pitchFamily="18" charset="0"/>
                          <a:ea typeface="Calibri" panose="020F0502020204030204" pitchFamily="34" charset="0"/>
                          <a:cs typeface="Times New Roman" pitchFamily="18" charset="0"/>
                        </a:rPr>
                        <a:t> </a:t>
                      </a:r>
                      <a:r>
                        <a:rPr lang="en-US" sz="2400" b="0" dirty="0" smtClean="0">
                          <a:effectLst/>
                          <a:latin typeface="Times New Roman" pitchFamily="18" charset="0"/>
                          <a:ea typeface="Calibri" panose="020F0502020204030204" pitchFamily="34" charset="0"/>
                          <a:cs typeface="Times New Roman" pitchFamily="18" charset="0"/>
                        </a:rPr>
                        <a:t> and mucous membranes</a:t>
                      </a:r>
                      <a:endParaRPr lang="ru-RU" sz="2400" b="0" dirty="0" smtClean="0">
                        <a:effectLst/>
                        <a:latin typeface="Times New Roman" pitchFamily="18" charset="0"/>
                        <a:ea typeface="Calibri" panose="020F0502020204030204" pitchFamily="34" charset="0"/>
                        <a:cs typeface="Times New Roman" pitchFamily="18" charset="0"/>
                      </a:endParaRPr>
                    </a:p>
                    <a:p>
                      <a:endParaRPr lang="ru-RU" sz="2400" dirty="0">
                        <a:latin typeface="Times New Roman" pitchFamily="18" charset="0"/>
                        <a:cs typeface="Times New Roman" pitchFamily="18" charset="0"/>
                      </a:endParaRPr>
                    </a:p>
                  </a:txBody>
                  <a:tcPr/>
                </a:tc>
                <a:extLst>
                  <a:ext uri="{0D108BD9-81ED-4DB2-BD59-A6C34878D82A}">
                    <a16:rowId xmlns="" xmlns:a16="http://schemas.microsoft.com/office/drawing/2014/main" val="1685817554"/>
                  </a:ext>
                </a:extLst>
              </a:tr>
            </a:tbl>
          </a:graphicData>
        </a:graphic>
      </p:graphicFrame>
      <p:sp>
        <p:nvSpPr>
          <p:cNvPr id="10" name="Содержимое 9"/>
          <p:cNvSpPr>
            <a:spLocks noGrp="1"/>
          </p:cNvSpPr>
          <p:nvPr>
            <p:ph sz="half" idx="1"/>
          </p:nvPr>
        </p:nvSpPr>
        <p:spPr/>
        <p:txBody>
          <a:bodyPr/>
          <a:lstStyle/>
          <a:p>
            <a:endParaRPr lang="ru-RU"/>
          </a:p>
        </p:txBody>
      </p:sp>
    </p:spTree>
    <p:extLst>
      <p:ext uri="{BB962C8B-B14F-4D97-AF65-F5344CB8AC3E}">
        <p14:creationId xmlns="" xmlns:p14="http://schemas.microsoft.com/office/powerpoint/2010/main" val="271052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The prevention </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of </a:t>
            </a:r>
            <a:r>
              <a:rPr lang="ru-RU"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nosocomial</a:t>
            </a:r>
            <a:r>
              <a:rPr lang="en-US" b="1" dirty="0" smtClean="0">
                <a:latin typeface="Times New Roman" pitchFamily="18" charset="0"/>
                <a:cs typeface="Times New Roman" pitchFamily="18" charset="0"/>
              </a:rPr>
              <a:t> infection (</a:t>
            </a:r>
            <a:r>
              <a:rPr lang="en-US" b="1" i="1" dirty="0" smtClean="0">
                <a:latin typeface="Times New Roman" pitchFamily="18" charset="0"/>
                <a:cs typeface="Times New Roman" pitchFamily="18" charset="0"/>
              </a:rPr>
              <a:t>Two basic principles )</a:t>
            </a:r>
            <a:endParaRPr lang="ru-RU" dirty="0"/>
          </a:p>
        </p:txBody>
      </p:sp>
      <p:sp>
        <p:nvSpPr>
          <p:cNvPr id="3" name="Объект 2"/>
          <p:cNvSpPr>
            <a:spLocks noGrp="1"/>
          </p:cNvSpPr>
          <p:nvPr>
            <p:ph idx="1"/>
          </p:nvPr>
        </p:nvSpPr>
        <p:spPr>
          <a:xfrm>
            <a:off x="553453" y="1825625"/>
            <a:ext cx="11141241" cy="4671428"/>
          </a:xfrm>
        </p:spPr>
        <p:txBody>
          <a:bodyPr>
            <a:normAutofit fontScale="62500" lnSpcReduction="20000"/>
          </a:bodyPr>
          <a:lstStyle/>
          <a:p>
            <a:pPr>
              <a:lnSpc>
                <a:spcPct val="200000"/>
              </a:lnSpc>
              <a:buNone/>
            </a:pPr>
            <a:r>
              <a:rPr lang="en-US" sz="3600" dirty="0" smtClean="0">
                <a:latin typeface="Times New Roman" pitchFamily="18" charset="0"/>
                <a:cs typeface="Times New Roman" pitchFamily="18" charset="0"/>
              </a:rPr>
              <a:t>  1. </a:t>
            </a:r>
            <a:r>
              <a:rPr lang="en-US" sz="3600" b="1" dirty="0" smtClean="0">
                <a:latin typeface="Times New Roman" pitchFamily="18" charset="0"/>
                <a:cs typeface="Times New Roman" pitchFamily="18" charset="0"/>
              </a:rPr>
              <a:t>Early detection of source of infection </a:t>
            </a:r>
          </a:p>
          <a:p>
            <a:r>
              <a:rPr lang="en-US" sz="3600" dirty="0" smtClean="0">
                <a:latin typeface="Times New Roman" pitchFamily="18" charset="0"/>
                <a:cs typeface="Times New Roman" pitchFamily="18" charset="0"/>
              </a:rPr>
              <a:t>Identification of infectious patients on admission</a:t>
            </a:r>
          </a:p>
          <a:p>
            <a:r>
              <a:rPr lang="en-US" sz="3600" dirty="0" smtClean="0">
                <a:latin typeface="Times New Roman" pitchFamily="18" charset="0"/>
                <a:cs typeface="Times New Roman" pitchFamily="18" charset="0"/>
              </a:rPr>
              <a:t>Isolation of infectious patients </a:t>
            </a:r>
          </a:p>
          <a:p>
            <a:r>
              <a:rPr lang="en-US" sz="3600" dirty="0" smtClean="0">
                <a:latin typeface="Times New Roman" pitchFamily="18" charset="0"/>
                <a:cs typeface="Times New Roman" pitchFamily="18" charset="0"/>
              </a:rPr>
              <a:t>Preventive medical examination of medical personnel</a:t>
            </a:r>
            <a:endParaRPr lang="ru-RU" sz="3600" dirty="0" smtClean="0">
              <a:latin typeface="Times New Roman" pitchFamily="18" charset="0"/>
              <a:cs typeface="Times New Roman" pitchFamily="18" charset="0"/>
            </a:endParaRPr>
          </a:p>
          <a:p>
            <a:pPr>
              <a:lnSpc>
                <a:spcPct val="200000"/>
              </a:lnSpc>
              <a:buNone/>
            </a:pPr>
            <a:r>
              <a:rPr lang="en-US" sz="3600" dirty="0" smtClean="0">
                <a:latin typeface="Times New Roman" pitchFamily="18" charset="0"/>
                <a:cs typeface="Times New Roman" pitchFamily="18" charset="0"/>
              </a:rPr>
              <a:t>2</a:t>
            </a:r>
            <a:r>
              <a:rPr lang="en-US" sz="3600" b="1" dirty="0" smtClean="0">
                <a:latin typeface="Times New Roman" pitchFamily="18" charset="0"/>
                <a:cs typeface="Times New Roman" pitchFamily="18" charset="0"/>
              </a:rPr>
              <a:t>. Cut off any route of transmission of</a:t>
            </a:r>
            <a:r>
              <a:rPr lang="ru-RU"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infection </a:t>
            </a:r>
          </a:p>
          <a:p>
            <a:r>
              <a:rPr lang="en-US" sz="3600" dirty="0" smtClean="0">
                <a:latin typeface="Times New Roman" pitchFamily="18" charset="0"/>
                <a:cs typeface="Times New Roman" pitchFamily="18" charset="0"/>
              </a:rPr>
              <a:t>Clinical hygiene of medical staff</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Collection</a:t>
            </a:r>
            <a:r>
              <a:rPr lang="ru-RU"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and disposal</a:t>
            </a:r>
            <a:r>
              <a:rPr lang="ru-RU" sz="3600" dirty="0" smtClean="0">
                <a:latin typeface="Times New Roman" pitchFamily="18" charset="0"/>
                <a:cs typeface="Times New Roman" pitchFamily="18" charset="0"/>
              </a:rPr>
              <a:t>/</a:t>
            </a:r>
            <a:r>
              <a:rPr lang="en-US" sz="3600" dirty="0" smtClean="0">
                <a:latin typeface="Times New Roman" pitchFamily="18" charset="0"/>
                <a:cs typeface="Times New Roman" pitchFamily="18" charset="0"/>
              </a:rPr>
              <a:t>decontamination of waste</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Cleaning of premises</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Disinfection</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Sterilization</a:t>
            </a:r>
            <a:endParaRPr lang="ru-RU" sz="3600" dirty="0" smtClean="0">
              <a:latin typeface="Times New Roman" pitchFamily="18" charset="0"/>
              <a:cs typeface="Times New Roman" pitchFamily="18" charset="0"/>
            </a:endParaRPr>
          </a:p>
          <a:p>
            <a:pPr>
              <a:lnSpc>
                <a:spcPct val="200000"/>
              </a:lnSpc>
              <a:buNone/>
            </a:pPr>
            <a:endParaRPr lang="en-US" sz="3600" dirty="0" smtClean="0">
              <a:latin typeface="Times New Roman" pitchFamily="18" charset="0"/>
              <a:cs typeface="Times New Roman" pitchFamily="18" charset="0"/>
            </a:endParaRPr>
          </a:p>
          <a:p>
            <a:pPr>
              <a:lnSpc>
                <a:spcPct val="200000"/>
              </a:lnSpc>
              <a:buNone/>
            </a:pPr>
            <a:endParaRPr lang="ru-RU" sz="3600" dirty="0"/>
          </a:p>
        </p:txBody>
      </p:sp>
    </p:spTree>
    <p:extLst>
      <p:ext uri="{BB962C8B-B14F-4D97-AF65-F5344CB8AC3E}">
        <p14:creationId xmlns="" xmlns:p14="http://schemas.microsoft.com/office/powerpoint/2010/main" val="130092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15821"/>
          </a:xfrm>
        </p:spPr>
        <p:txBody>
          <a:bodyPr>
            <a:normAutofit fontScale="90000"/>
          </a:bodyPr>
          <a:lstStyle/>
          <a:p>
            <a:r>
              <a:rPr lang="en-US" b="1" dirty="0" smtClean="0"/>
              <a:t>REMEMBER!</a:t>
            </a:r>
            <a:endParaRPr lang="ru-RU" b="1" dirty="0"/>
          </a:p>
        </p:txBody>
      </p:sp>
      <p:sp>
        <p:nvSpPr>
          <p:cNvPr id="3" name="Объект 2"/>
          <p:cNvSpPr>
            <a:spLocks noGrp="1"/>
          </p:cNvSpPr>
          <p:nvPr>
            <p:ph sz="half" idx="1"/>
          </p:nvPr>
        </p:nvSpPr>
        <p:spPr>
          <a:xfrm>
            <a:off x="345688" y="1193180"/>
            <a:ext cx="7002966" cy="4983783"/>
          </a:xfrm>
        </p:spPr>
        <p:txBody>
          <a:bodyPr>
            <a:noAutofit/>
          </a:bodyPr>
          <a:lstStyle/>
          <a:p>
            <a:pPr lvl="0"/>
            <a:r>
              <a:rPr lang="en-US" sz="3200" dirty="0" smtClean="0">
                <a:latin typeface="Times New Roman" pitchFamily="18" charset="0"/>
                <a:cs typeface="Times New Roman" pitchFamily="18" charset="0"/>
              </a:rPr>
              <a:t>Health care workers are responsible for providing a safe environment for patient. </a:t>
            </a:r>
          </a:p>
          <a:p>
            <a:pPr lvl="0"/>
            <a:r>
              <a:rPr lang="en-US" sz="3200" dirty="0" smtClean="0">
                <a:latin typeface="Times New Roman" pitchFamily="18" charset="0"/>
                <a:cs typeface="Times New Roman" pitchFamily="18" charset="0"/>
              </a:rPr>
              <a:t>It is easy to forget key procedural steps or to take shortcuts that break aseptic procedures when hurried. </a:t>
            </a:r>
          </a:p>
          <a:p>
            <a:pPr lvl="0"/>
            <a:r>
              <a:rPr lang="en-US" sz="3200" dirty="0" smtClean="0">
                <a:latin typeface="Times New Roman" pitchFamily="18" charset="0"/>
                <a:cs typeface="Times New Roman" pitchFamily="18" charset="0"/>
              </a:rPr>
              <a:t>Failure to follow proper techniques place patients at risk for an infection that can seriously impair their recovery and </a:t>
            </a:r>
            <a:r>
              <a:rPr lang="en-US" sz="3200" b="1" dirty="0" smtClean="0">
                <a:latin typeface="Times New Roman" pitchFamily="18" charset="0"/>
                <a:cs typeface="Times New Roman" pitchFamily="18" charset="0"/>
              </a:rPr>
              <a:t>may even lead to death</a:t>
            </a:r>
            <a:r>
              <a:rPr lang="en-US" sz="3200" dirty="0" smtClean="0">
                <a:latin typeface="Times New Roman" pitchFamily="18" charset="0"/>
                <a:cs typeface="Times New Roman" pitchFamily="18" charset="0"/>
              </a:rPr>
              <a:t>.</a:t>
            </a:r>
            <a:endParaRPr lang="ru-RU" sz="3200" dirty="0" smtClean="0">
              <a:latin typeface="Times New Roman" pitchFamily="18" charset="0"/>
              <a:cs typeface="Times New Roman" pitchFamily="18" charset="0"/>
            </a:endParaRPr>
          </a:p>
          <a:p>
            <a:endParaRPr lang="ru-RU" sz="3200" dirty="0"/>
          </a:p>
        </p:txBody>
      </p:sp>
      <p:sp>
        <p:nvSpPr>
          <p:cNvPr id="5" name="Содержимое 4"/>
          <p:cNvSpPr>
            <a:spLocks noGrp="1"/>
          </p:cNvSpPr>
          <p:nvPr>
            <p:ph sz="half" idx="2"/>
          </p:nvPr>
        </p:nvSpPr>
        <p:spPr/>
        <p:txBody>
          <a:bodyPr/>
          <a:lstStyle/>
          <a:p>
            <a:endParaRPr lang="ru-RU"/>
          </a:p>
        </p:txBody>
      </p:sp>
    </p:spTree>
    <p:extLst>
      <p:ext uri="{BB962C8B-B14F-4D97-AF65-F5344CB8AC3E}">
        <p14:creationId xmlns="" xmlns:p14="http://schemas.microsoft.com/office/powerpoint/2010/main" val="1273288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ltLang="ru-RU" b="1" dirty="0"/>
              <a:t>MEDICAL </a:t>
            </a:r>
            <a:r>
              <a:rPr lang="ru-RU" altLang="ru-RU" b="1" dirty="0" smtClean="0"/>
              <a:t>WASTE, </a:t>
            </a:r>
            <a:r>
              <a:rPr lang="en-US" altLang="ru-RU" b="1" dirty="0"/>
              <a:t>classification</a:t>
            </a:r>
            <a:endParaRPr lang="ru-RU" dirty="0"/>
          </a:p>
        </p:txBody>
      </p:sp>
      <p:sp>
        <p:nvSpPr>
          <p:cNvPr id="3" name="Объект 2"/>
          <p:cNvSpPr>
            <a:spLocks noGrp="1"/>
          </p:cNvSpPr>
          <p:nvPr>
            <p:ph sz="half" idx="1"/>
          </p:nvPr>
        </p:nvSpPr>
        <p:spPr>
          <a:xfrm>
            <a:off x="838200" y="1825625"/>
            <a:ext cx="9163050" cy="4351338"/>
          </a:xfrm>
        </p:spPr>
        <p:txBody>
          <a:bodyPr/>
          <a:lstStyle/>
          <a:p>
            <a:r>
              <a:rPr lang="en-US" altLang="ru-RU" dirty="0">
                <a:latin typeface="Times New Roman" panose="02020603050405020304" pitchFamily="18" charset="0"/>
                <a:cs typeface="Times New Roman" panose="02020603050405020304" pitchFamily="18" charset="0"/>
              </a:rPr>
              <a:t>CLASS "A". Not dangerous </a:t>
            </a:r>
            <a:r>
              <a:rPr lang="en-US" altLang="ru-RU" dirty="0" smtClean="0">
                <a:latin typeface="Times New Roman" panose="02020603050405020304" pitchFamily="18" charset="0"/>
                <a:cs typeface="Times New Roman" panose="02020603050405020304" pitchFamily="18" charset="0"/>
              </a:rPr>
              <a:t>waste</a:t>
            </a:r>
            <a:r>
              <a:rPr lang="en-US" altLang="ru-RU" dirty="0">
                <a:latin typeface="Times New Roman" panose="02020603050405020304" pitchFamily="18" charset="0"/>
                <a:cs typeface="Times New Roman" panose="02020603050405020304" pitchFamily="18" charset="0"/>
              </a:rPr>
              <a:t>.</a:t>
            </a:r>
            <a:endParaRPr lang="ru-RU" altLang="ru-RU" dirty="0" smtClean="0">
              <a:latin typeface="Times New Roman" panose="02020603050405020304" pitchFamily="18" charset="0"/>
              <a:cs typeface="Times New Roman" panose="02020603050405020304" pitchFamily="18" charset="0"/>
            </a:endParaRPr>
          </a:p>
          <a:p>
            <a:r>
              <a:rPr lang="ru-RU" altLang="ru-RU" dirty="0">
                <a:latin typeface="Times New Roman" panose="02020603050405020304" pitchFamily="18" charset="0"/>
                <a:cs typeface="Times New Roman" panose="02020603050405020304" pitchFamily="18" charset="0"/>
              </a:rPr>
              <a:t>CLASS «</a:t>
            </a:r>
            <a:r>
              <a:rPr lang="ru-RU" altLang="ru-RU" dirty="0" smtClean="0">
                <a:latin typeface="Times New Roman" panose="02020603050405020304" pitchFamily="18" charset="0"/>
                <a:cs typeface="Times New Roman" panose="02020603050405020304" pitchFamily="18" charset="0"/>
              </a:rPr>
              <a:t>Б». </a:t>
            </a:r>
            <a:r>
              <a:rPr lang="en-US" altLang="ru-RU" dirty="0">
                <a:latin typeface="Times New Roman" panose="02020603050405020304" pitchFamily="18" charset="0"/>
                <a:cs typeface="Times New Roman" panose="02020603050405020304" pitchFamily="18" charset="0"/>
              </a:rPr>
              <a:t>Dangerous</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waste</a:t>
            </a:r>
            <a:r>
              <a:rPr lang="ru-RU" altLang="ru-RU" dirty="0" smtClean="0">
                <a:latin typeface="Times New Roman" panose="02020603050405020304" pitchFamily="18" charset="0"/>
                <a:cs typeface="Times New Roman" panose="02020603050405020304" pitchFamily="18" charset="0"/>
              </a:rPr>
              <a:t>.</a:t>
            </a:r>
          </a:p>
          <a:p>
            <a:r>
              <a:rPr lang="ru-RU" altLang="ru-RU" dirty="0">
                <a:latin typeface="Times New Roman" panose="02020603050405020304" pitchFamily="18" charset="0"/>
                <a:cs typeface="Times New Roman" panose="02020603050405020304" pitchFamily="18" charset="0"/>
              </a:rPr>
              <a:t>CLASS «B</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Extraordinarily</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 dangerous</a:t>
            </a:r>
            <a:r>
              <a:rPr lang="ru-RU" altLang="ru-RU" dirty="0" smtClean="0">
                <a:latin typeface="Times New Roman" panose="02020603050405020304" pitchFamily="18" charset="0"/>
                <a:cs typeface="Times New Roman" panose="02020603050405020304" pitchFamily="18" charset="0"/>
              </a:rPr>
              <a:t> </a:t>
            </a:r>
            <a:r>
              <a:rPr lang="ru-RU" altLang="ru-RU" dirty="0" err="1" smtClean="0">
                <a:latin typeface="Times New Roman" panose="02020603050405020304" pitchFamily="18" charset="0"/>
                <a:cs typeface="Times New Roman" panose="02020603050405020304" pitchFamily="18" charset="0"/>
              </a:rPr>
              <a:t>waste</a:t>
            </a:r>
            <a:r>
              <a:rPr lang="en-US" altLang="ru-RU" dirty="0" smtClean="0">
                <a:latin typeface="Times New Roman" panose="02020603050405020304" pitchFamily="18" charset="0"/>
                <a:cs typeface="Times New Roman" panose="02020603050405020304" pitchFamily="18" charset="0"/>
              </a:rPr>
              <a:t>.</a:t>
            </a:r>
            <a:endParaRPr lang="ru-RU" altLang="ru-RU" dirty="0" smtClean="0">
              <a:latin typeface="Times New Roman" panose="02020603050405020304" pitchFamily="18" charset="0"/>
              <a:cs typeface="Times New Roman" panose="02020603050405020304" pitchFamily="18" charset="0"/>
            </a:endParaRPr>
          </a:p>
          <a:p>
            <a:r>
              <a:rPr lang="en-US" altLang="ru-RU" dirty="0">
                <a:latin typeface="Times New Roman" panose="02020603050405020304" pitchFamily="18" charset="0"/>
                <a:cs typeface="Times New Roman" panose="02020603050405020304" pitchFamily="18" charset="0"/>
              </a:rPr>
              <a:t>CLASS </a:t>
            </a:r>
            <a:r>
              <a:rPr lang="en-US" altLang="ru-RU" dirty="0" smtClean="0">
                <a:latin typeface="Times New Roman" panose="02020603050405020304" pitchFamily="18" charset="0"/>
                <a:cs typeface="Times New Roman" panose="02020603050405020304" pitchFamily="18" charset="0"/>
              </a:rPr>
              <a:t>«</a:t>
            </a:r>
            <a:r>
              <a:rPr lang="ru-RU" altLang="ru-RU" dirty="0" smtClean="0">
                <a:latin typeface="Times New Roman" panose="02020603050405020304" pitchFamily="18" charset="0"/>
                <a:cs typeface="Times New Roman" panose="02020603050405020304" pitchFamily="18" charset="0"/>
              </a:rPr>
              <a:t>Г»</a:t>
            </a:r>
            <a:r>
              <a:rPr lang="en-US" altLang="ru-RU" dirty="0" smtClean="0">
                <a:latin typeface="Times New Roman" panose="02020603050405020304" pitchFamily="18" charset="0"/>
                <a:cs typeface="Times New Roman" panose="02020603050405020304" pitchFamily="18" charset="0"/>
              </a:rPr>
              <a:t>. Toxicologically</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dangerous waste.</a:t>
            </a:r>
            <a:endParaRPr lang="ru-RU" altLang="ru-RU" dirty="0" smtClean="0">
              <a:latin typeface="Times New Roman" panose="02020603050405020304" pitchFamily="18" charset="0"/>
              <a:cs typeface="Times New Roman" panose="02020603050405020304" pitchFamily="18" charset="0"/>
            </a:endParaRPr>
          </a:p>
          <a:p>
            <a:r>
              <a:rPr lang="ru-RU" altLang="ru-RU" dirty="0">
                <a:latin typeface="Times New Roman" panose="02020603050405020304" pitchFamily="18" charset="0"/>
                <a:cs typeface="Times New Roman" panose="02020603050405020304" pitchFamily="18" charset="0"/>
              </a:rPr>
              <a:t>CLASS «Д». </a:t>
            </a:r>
            <a:r>
              <a:rPr lang="en-US" altLang="ru-RU" dirty="0">
                <a:latin typeface="Times New Roman" panose="02020603050405020304" pitchFamily="18" charset="0"/>
                <a:cs typeface="Times New Roman" panose="02020603050405020304" pitchFamily="18" charset="0"/>
              </a:rPr>
              <a:t>R</a:t>
            </a:r>
            <a:r>
              <a:rPr lang="ru-RU" altLang="ru-RU" dirty="0" err="1">
                <a:latin typeface="Times New Roman" panose="02020603050405020304" pitchFamily="18" charset="0"/>
                <a:cs typeface="Times New Roman" panose="02020603050405020304" pitchFamily="18" charset="0"/>
              </a:rPr>
              <a:t>adioactive</a:t>
            </a:r>
            <a:r>
              <a:rPr lang="en-US" altLang="ru-RU" dirty="0">
                <a:latin typeface="Times New Roman" panose="02020603050405020304" pitchFamily="18" charset="0"/>
                <a:cs typeface="Times New Roman" panose="02020603050405020304" pitchFamily="18" charset="0"/>
              </a:rPr>
              <a:t> waste</a:t>
            </a:r>
            <a:endParaRPr lang="ru-RU" altLang="ru-RU" dirty="0">
              <a:latin typeface="Times New Roman" panose="02020603050405020304" pitchFamily="18" charset="0"/>
              <a:cs typeface="Times New Roman" panose="02020603050405020304" pitchFamily="18" charset="0"/>
            </a:endParaRPr>
          </a:p>
          <a:p>
            <a:endParaRPr lang="ru-RU" altLang="ru-RU" dirty="0" smtClean="0">
              <a:latin typeface="Times New Roman" panose="02020603050405020304" pitchFamily="18" charset="0"/>
              <a:cs typeface="Times New Roman" panose="02020603050405020304" pitchFamily="18" charset="0"/>
            </a:endParaRPr>
          </a:p>
          <a:p>
            <a:endParaRPr lang="ru-RU" alt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403303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16904"/>
          </a:xfrm>
        </p:spPr>
        <p:txBody>
          <a:bodyPr/>
          <a:lstStyle/>
          <a:p>
            <a:pPr algn="ctr"/>
            <a:r>
              <a:rPr lang="ru-RU" altLang="ru-RU" b="1" dirty="0"/>
              <a:t>MEDICAL WASTE</a:t>
            </a:r>
            <a:endParaRPr lang="ru-RU" b="1" dirty="0"/>
          </a:p>
        </p:txBody>
      </p:sp>
      <p:sp>
        <p:nvSpPr>
          <p:cNvPr id="3" name="Объект 2"/>
          <p:cNvSpPr>
            <a:spLocks noGrp="1"/>
          </p:cNvSpPr>
          <p:nvPr>
            <p:ph sz="half" idx="1"/>
          </p:nvPr>
        </p:nvSpPr>
        <p:spPr>
          <a:xfrm>
            <a:off x="838200" y="1326995"/>
            <a:ext cx="10647556" cy="4849968"/>
          </a:xfrm>
        </p:spPr>
        <p:txBody>
          <a:bodyPr>
            <a:normAutofit fontScale="85000" lnSpcReduction="20000"/>
          </a:bodyPr>
          <a:lstStyle/>
          <a:p>
            <a:pPr marL="457200" indent="-457200">
              <a:buNone/>
            </a:pPr>
            <a:r>
              <a:rPr lang="en-US" altLang="ru-RU" b="1" dirty="0">
                <a:latin typeface="Times New Roman" panose="02020603050405020304" pitchFamily="18" charset="0"/>
                <a:cs typeface="Times New Roman" panose="02020603050405020304" pitchFamily="18" charset="0"/>
              </a:rPr>
              <a:t>CLASS "A". Not dangerous wast</a:t>
            </a:r>
            <a:r>
              <a:rPr lang="en-US" altLang="ru-RU" dirty="0">
                <a:latin typeface="Times New Roman" panose="02020603050405020304" pitchFamily="18" charset="0"/>
                <a:cs typeface="Times New Roman" panose="02020603050405020304" pitchFamily="18" charset="0"/>
              </a:rPr>
              <a:t>e</a:t>
            </a:r>
            <a:r>
              <a:rPr lang="ru-RU" altLang="ru-RU" dirty="0">
                <a:latin typeface="Times New Roman" panose="02020603050405020304" pitchFamily="18" charset="0"/>
                <a:cs typeface="Times New Roman" panose="02020603050405020304" pitchFamily="18" charset="0"/>
              </a:rPr>
              <a:t> </a:t>
            </a:r>
          </a:p>
          <a:p>
            <a:pPr marL="457200" indent="-457200">
              <a:buNone/>
            </a:pPr>
            <a:r>
              <a:rPr lang="en-US" altLang="ru-RU" dirty="0">
                <a:latin typeface="Times New Roman" panose="02020603050405020304" pitchFamily="18" charset="0"/>
                <a:cs typeface="Times New Roman" panose="02020603050405020304" pitchFamily="18" charset="0"/>
              </a:rPr>
              <a:t>It is non-toxic waste, not having contact with body fluids of patients, infectious patients</a:t>
            </a:r>
            <a:r>
              <a:rPr lang="ru-RU" altLang="ru-RU" dirty="0">
                <a:latin typeface="Times New Roman" panose="02020603050405020304" pitchFamily="18" charset="0"/>
                <a:cs typeface="Times New Roman" panose="02020603050405020304" pitchFamily="18" charset="0"/>
              </a:rPr>
              <a:t>.</a:t>
            </a:r>
          </a:p>
          <a:p>
            <a:pPr marL="457200" indent="-457200">
              <a:buNone/>
            </a:pPr>
            <a:endParaRPr lang="ru-RU" altLang="ru-RU" dirty="0">
              <a:latin typeface="Times New Roman" panose="02020603050405020304" pitchFamily="18" charset="0"/>
              <a:cs typeface="Times New Roman" panose="02020603050405020304" pitchFamily="18" charset="0"/>
            </a:endParaRPr>
          </a:p>
          <a:p>
            <a:pPr marL="457200" indent="-457200">
              <a:buNone/>
            </a:pPr>
            <a:r>
              <a:rPr lang="en-US" altLang="ru-RU" dirty="0">
                <a:latin typeface="Times New Roman" panose="02020603050405020304" pitchFamily="18" charset="0"/>
                <a:cs typeface="Times New Roman" panose="02020603050405020304" pitchFamily="18" charset="0"/>
              </a:rPr>
              <a:t>Not dangerous CLASS "A" is formed:</a:t>
            </a:r>
            <a:endParaRPr lang="ru-RU" altLang="ru-RU" dirty="0">
              <a:latin typeface="Times New Roman" panose="02020603050405020304" pitchFamily="18" charset="0"/>
              <a:cs typeface="Times New Roman" panose="02020603050405020304" pitchFamily="18" charset="0"/>
            </a:endParaRPr>
          </a:p>
          <a:p>
            <a:pPr marL="457200" indent="-457200">
              <a:buNone/>
            </a:pPr>
            <a:r>
              <a:rPr lang="en-US" altLang="ru-RU" dirty="0">
                <a:latin typeface="Times New Roman" panose="02020603050405020304" pitchFamily="18" charset="0"/>
                <a:cs typeface="Times New Roman" panose="02020603050405020304" pitchFamily="18" charset="0"/>
              </a:rPr>
              <a:t>1. In the wards in all structural units of hospital.</a:t>
            </a:r>
            <a:endParaRPr lang="ru-RU" altLang="ru-RU" dirty="0">
              <a:latin typeface="Times New Roman" panose="02020603050405020304" pitchFamily="18" charset="0"/>
              <a:cs typeface="Times New Roman" panose="02020603050405020304" pitchFamily="18" charset="0"/>
            </a:endParaRPr>
          </a:p>
          <a:p>
            <a:pPr marL="457200" indent="-457200">
              <a:buNone/>
            </a:pPr>
            <a:r>
              <a:rPr lang="en-US" altLang="ru-RU" dirty="0">
                <a:latin typeface="Times New Roman" panose="02020603050405020304" pitchFamily="18" charset="0"/>
                <a:cs typeface="Times New Roman" panose="02020603050405020304" pitchFamily="18" charset="0"/>
              </a:rPr>
              <a:t>2. In administrative quarters</a:t>
            </a:r>
          </a:p>
          <a:p>
            <a:pPr marL="457200" indent="-457200">
              <a:buNone/>
            </a:pPr>
            <a:r>
              <a:rPr lang="en-US" altLang="ru-RU" dirty="0">
                <a:latin typeface="Times New Roman" panose="02020603050405020304" pitchFamily="18" charset="0"/>
                <a:cs typeface="Times New Roman" panose="02020603050405020304" pitchFamily="18" charset="0"/>
              </a:rPr>
              <a:t>3. In the buffet, in the nutrition unit. </a:t>
            </a:r>
            <a:endParaRPr lang="ru-RU" altLang="ru-RU" dirty="0" smtClean="0">
              <a:latin typeface="Times New Roman" panose="02020603050405020304" pitchFamily="18" charset="0"/>
              <a:cs typeface="Times New Roman" panose="02020603050405020304" pitchFamily="18" charset="0"/>
            </a:endParaRPr>
          </a:p>
          <a:p>
            <a:pPr marL="457200" indent="-457200">
              <a:buNone/>
            </a:pPr>
            <a:r>
              <a:rPr lang="ru-RU" altLang="ru-RU" dirty="0" smtClean="0">
                <a:latin typeface="Times New Roman" panose="02020603050405020304" pitchFamily="18" charset="0"/>
                <a:cs typeface="Times New Roman" panose="02020603050405020304" pitchFamily="18" charset="0"/>
              </a:rPr>
              <a:t>4. </a:t>
            </a:r>
            <a:r>
              <a:rPr lang="en-US" altLang="ru-RU" dirty="0" smtClean="0">
                <a:latin typeface="Times New Roman" panose="02020603050405020304" pitchFamily="18" charset="0"/>
                <a:cs typeface="Times New Roman" panose="02020603050405020304" pitchFamily="18" charset="0"/>
              </a:rPr>
              <a:t>In </a:t>
            </a:r>
            <a:r>
              <a:rPr lang="en-US" altLang="ru-RU" dirty="0">
                <a:latin typeface="Times New Roman" panose="02020603050405020304" pitchFamily="18" charset="0"/>
                <a:cs typeface="Times New Roman" panose="02020603050405020304" pitchFamily="18" charset="0"/>
              </a:rPr>
              <a:t>the territory of hospital        </a:t>
            </a:r>
            <a:endParaRPr lang="ru-RU" altLang="ru-RU" dirty="0">
              <a:latin typeface="Times New Roman" panose="02020603050405020304" pitchFamily="18" charset="0"/>
              <a:cs typeface="Times New Roman" panose="02020603050405020304" pitchFamily="18" charset="0"/>
            </a:endParaRPr>
          </a:p>
          <a:p>
            <a:pPr marL="457200" indent="-457200">
              <a:buNone/>
            </a:pPr>
            <a:r>
              <a:rPr lang="ru-RU" altLang="ru-RU" dirty="0" smtClean="0">
                <a:latin typeface="Times New Roman" panose="02020603050405020304" pitchFamily="18" charset="0"/>
                <a:cs typeface="Times New Roman" panose="02020603050405020304" pitchFamily="18" charset="0"/>
              </a:rPr>
              <a:t>!!!</a:t>
            </a:r>
            <a:r>
              <a:rPr lang="en-US" altLang="ru-RU" dirty="0" smtClean="0">
                <a:latin typeface="Times New Roman" panose="02020603050405020304" pitchFamily="18" charset="0"/>
                <a:cs typeface="Times New Roman" panose="02020603050405020304" pitchFamily="18" charset="0"/>
              </a:rPr>
              <a:t> </a:t>
            </a:r>
            <a:r>
              <a:rPr lang="en-US" altLang="ru-RU" b="1" dirty="0">
                <a:latin typeface="Times New Roman" panose="02020603050405020304" pitchFamily="18" charset="0"/>
                <a:cs typeface="Times New Roman" panose="02020603050405020304" pitchFamily="18" charset="0"/>
              </a:rPr>
              <a:t>Territory  infectious, </a:t>
            </a:r>
            <a:r>
              <a:rPr lang="en-US" altLang="ru-RU" b="1" dirty="0" err="1">
                <a:latin typeface="Times New Roman" panose="02020603050405020304" pitchFamily="18" charset="0"/>
                <a:cs typeface="Times New Roman" panose="02020603050405020304" pitchFamily="18" charset="0"/>
              </a:rPr>
              <a:t>dermatovenerologic</a:t>
            </a:r>
            <a:r>
              <a:rPr lang="en-US" altLang="ru-RU" b="1" dirty="0">
                <a:latin typeface="Times New Roman" panose="02020603050405020304" pitchFamily="18" charset="0"/>
                <a:cs typeface="Times New Roman" panose="02020603050405020304" pitchFamily="18" charset="0"/>
              </a:rPr>
              <a:t>, tuberculous  hospitals  is exception</a:t>
            </a:r>
            <a:r>
              <a:rPr lang="en-US" altLang="ru-RU" dirty="0">
                <a:latin typeface="Times New Roman" panose="02020603050405020304" pitchFamily="18" charset="0"/>
                <a:cs typeface="Times New Roman" panose="02020603050405020304" pitchFamily="18" charset="0"/>
              </a:rPr>
              <a:t>.</a:t>
            </a:r>
          </a:p>
          <a:p>
            <a:pPr marL="457200" indent="-457200">
              <a:buNone/>
            </a:pPr>
            <a:endParaRPr lang="en-US" altLang="ru-RU" dirty="0">
              <a:latin typeface="Times New Roman" panose="02020603050405020304" pitchFamily="18" charset="0"/>
              <a:cs typeface="Times New Roman" panose="02020603050405020304" pitchFamily="18" charset="0"/>
            </a:endParaRPr>
          </a:p>
          <a:p>
            <a:pPr marL="457200" indent="-457200">
              <a:buNone/>
            </a:pPr>
            <a:r>
              <a:rPr lang="en-US" altLang="ru-RU" b="1" dirty="0">
                <a:latin typeface="Times New Roman" panose="02020603050405020304" pitchFamily="18" charset="0"/>
                <a:cs typeface="Times New Roman" panose="02020603050405020304" pitchFamily="18" charset="0"/>
              </a:rPr>
              <a:t>Not dangerous CLASS </a:t>
            </a:r>
            <a:r>
              <a:rPr lang="ru-RU" altLang="ru-RU" b="1" dirty="0" smtClean="0">
                <a:latin typeface="Times New Roman" panose="02020603050405020304" pitchFamily="18" charset="0"/>
                <a:cs typeface="Times New Roman" panose="02020603050405020304" pitchFamily="18" charset="0"/>
              </a:rPr>
              <a:t>«</a:t>
            </a:r>
            <a:r>
              <a:rPr lang="en-US" altLang="ru-RU" b="1" dirty="0" smtClean="0">
                <a:latin typeface="Times New Roman" panose="02020603050405020304" pitchFamily="18" charset="0"/>
                <a:cs typeface="Times New Roman" panose="02020603050405020304" pitchFamily="18" charset="0"/>
              </a:rPr>
              <a:t>A</a:t>
            </a:r>
            <a:r>
              <a:rPr lang="ru-RU" altLang="ru-RU" b="1" dirty="0" smtClean="0">
                <a:latin typeface="Times New Roman" panose="02020603050405020304" pitchFamily="18" charset="0"/>
                <a:cs typeface="Times New Roman" panose="02020603050405020304" pitchFamily="18" charset="0"/>
              </a:rPr>
              <a:t>»</a:t>
            </a:r>
            <a:r>
              <a:rPr lang="en-US" altLang="ru-RU" b="1" dirty="0" smtClean="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is collected in a disposable package (packages, cans) </a:t>
            </a:r>
            <a:r>
              <a:rPr lang="en-US" altLang="ru-RU" b="1" dirty="0">
                <a:latin typeface="Times New Roman" panose="02020603050405020304" pitchFamily="18" charset="0"/>
                <a:cs typeface="Times New Roman" panose="02020603050405020304" pitchFamily="18" charset="0"/>
              </a:rPr>
              <a:t>white </a:t>
            </a:r>
            <a:r>
              <a:rPr lang="en-US" altLang="ru-RU" b="1" dirty="0" err="1">
                <a:latin typeface="Times New Roman" panose="02020603050405020304" pitchFamily="18" charset="0"/>
                <a:cs typeface="Times New Roman" panose="02020603050405020304" pitchFamily="18" charset="0"/>
              </a:rPr>
              <a:t>colou</a:t>
            </a:r>
            <a:r>
              <a:rPr lang="en-US" altLang="ru-RU" dirty="0" err="1">
                <a:latin typeface="Times New Roman" panose="02020603050405020304" pitchFamily="18" charset="0"/>
                <a:cs typeface="Times New Roman" panose="02020603050405020304" pitchFamily="18" charset="0"/>
              </a:rPr>
              <a:t>r</a:t>
            </a:r>
            <a:r>
              <a:rPr lang="en-US" altLang="ru-RU" dirty="0" smtClean="0">
                <a:latin typeface="Times New Roman" panose="02020603050405020304" pitchFamily="18" charset="0"/>
                <a:cs typeface="Times New Roman" panose="02020603050405020304" pitchFamily="18" charset="0"/>
              </a:rPr>
              <a:t>.</a:t>
            </a:r>
            <a:endParaRPr lang="ru-RU" altLang="ru-RU" dirty="0" smtClean="0">
              <a:latin typeface="Times New Roman" panose="02020603050405020304" pitchFamily="18" charset="0"/>
              <a:cs typeface="Times New Roman" panose="02020603050405020304" pitchFamily="18" charset="0"/>
            </a:endParaRPr>
          </a:p>
          <a:p>
            <a:pPr marL="457200" indent="-457200">
              <a:buNone/>
            </a:pPr>
            <a:endParaRPr lang="en-US" altLang="ru-RU" dirty="0">
              <a:latin typeface="Times New Roman" panose="02020603050405020304" pitchFamily="18" charset="0"/>
              <a:cs typeface="Times New Roman" panose="02020603050405020304" pitchFamily="18" charset="0"/>
            </a:endParaRPr>
          </a:p>
          <a:p>
            <a:endParaRPr lang="ru-RU" dirty="0"/>
          </a:p>
        </p:txBody>
      </p:sp>
      <p:pic>
        <p:nvPicPr>
          <p:cNvPr id="5" name="Picture 5" descr="C:\Users\User\Desktop\c911ad5bcdda90c47779f7cef4a06a96.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084527" y="2059258"/>
            <a:ext cx="2971800" cy="2008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417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 calcmode="lin" valueType="num">
                                      <p:cBhvr additive="base">
                                        <p:cTn id="2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52248" y="390293"/>
            <a:ext cx="7329652" cy="6168162"/>
          </a:xfrm>
        </p:spPr>
        <p:txBody>
          <a:bodyPr>
            <a:normAutofit fontScale="70000" lnSpcReduction="20000"/>
          </a:bodyPr>
          <a:lstStyle/>
          <a:p>
            <a:pPr>
              <a:lnSpc>
                <a:spcPct val="120000"/>
              </a:lnSpc>
              <a:spcBef>
                <a:spcPts val="0"/>
              </a:spcBef>
              <a:buNone/>
            </a:pPr>
            <a:r>
              <a:rPr lang="ru-RU" altLang="ru-RU" b="1" dirty="0">
                <a:latin typeface="Times New Roman" panose="02020603050405020304" pitchFamily="18" charset="0"/>
                <a:cs typeface="Times New Roman" panose="02020603050405020304" pitchFamily="18" charset="0"/>
              </a:rPr>
              <a:t>CLASS </a:t>
            </a:r>
            <a:r>
              <a:rPr lang="ru-RU" altLang="ru-RU" b="1" dirty="0" smtClean="0">
                <a:latin typeface="Times New Roman" panose="02020603050405020304" pitchFamily="18" charset="0"/>
                <a:cs typeface="Times New Roman" panose="02020603050405020304" pitchFamily="18" charset="0"/>
              </a:rPr>
              <a:t>«Б". </a:t>
            </a:r>
            <a:r>
              <a:rPr lang="en-US" altLang="ru-RU" b="1" dirty="0">
                <a:latin typeface="Times New Roman" panose="02020603050405020304" pitchFamily="18" charset="0"/>
                <a:cs typeface="Times New Roman" panose="02020603050405020304" pitchFamily="18" charset="0"/>
              </a:rPr>
              <a:t>Dangerous</a:t>
            </a:r>
            <a:r>
              <a:rPr lang="ru-RU" altLang="ru-RU" b="1" dirty="0">
                <a:latin typeface="Times New Roman" panose="02020603050405020304" pitchFamily="18" charset="0"/>
                <a:cs typeface="Times New Roman" panose="02020603050405020304" pitchFamily="18" charset="0"/>
              </a:rPr>
              <a:t> </a:t>
            </a:r>
            <a:r>
              <a:rPr lang="ru-RU" altLang="ru-RU" b="1" dirty="0" err="1">
                <a:latin typeface="Times New Roman" panose="02020603050405020304" pitchFamily="18" charset="0"/>
                <a:cs typeface="Times New Roman" panose="02020603050405020304" pitchFamily="18" charset="0"/>
              </a:rPr>
              <a:t>waste</a:t>
            </a:r>
            <a:r>
              <a:rPr lang="ru-RU" altLang="ru-RU" dirty="0">
                <a:latin typeface="Times New Roman" panose="02020603050405020304" pitchFamily="18" charset="0"/>
                <a:cs typeface="Times New Roman" panose="02020603050405020304" pitchFamily="18" charset="0"/>
              </a:rPr>
              <a:t>.</a:t>
            </a:r>
            <a:r>
              <a:rPr lang="en-US" altLang="ru-RU" dirty="0">
                <a:latin typeface="Times New Roman" panose="02020603050405020304" pitchFamily="18" charset="0"/>
                <a:cs typeface="Times New Roman" panose="02020603050405020304" pitchFamily="18" charset="0"/>
              </a:rPr>
              <a:t> Dangerous</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waste</a:t>
            </a:r>
            <a:r>
              <a:rPr lang="ru-RU" altLang="ru-RU" dirty="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is p</a:t>
            </a:r>
            <a:r>
              <a:rPr lang="ru-RU" altLang="ru-RU" dirty="0" err="1">
                <a:latin typeface="Times New Roman" panose="02020603050405020304" pitchFamily="18" charset="0"/>
                <a:cs typeface="Times New Roman" panose="02020603050405020304" pitchFamily="18" charset="0"/>
              </a:rPr>
              <a:t>otentially</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infect</a:t>
            </a:r>
            <a:r>
              <a:rPr lang="en-US" altLang="ru-RU" dirty="0" err="1">
                <a:latin typeface="Times New Roman" panose="02020603050405020304" pitchFamily="18" charset="0"/>
                <a:cs typeface="Times New Roman" panose="02020603050405020304" pitchFamily="18" charset="0"/>
              </a:rPr>
              <a:t>ed</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waste</a:t>
            </a:r>
            <a:r>
              <a:rPr lang="en-US" altLang="ru-RU" dirty="0">
                <a:latin typeface="Times New Roman" panose="02020603050405020304" pitchFamily="18" charset="0"/>
                <a:cs typeface="Times New Roman" panose="02020603050405020304" pitchFamily="18" charset="0"/>
              </a:rPr>
              <a:t>,</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contaminated</a:t>
            </a:r>
            <a:r>
              <a:rPr lang="ru-RU" altLang="ru-RU" dirty="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by</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secretions</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and</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blood</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of</a:t>
            </a:r>
            <a:r>
              <a:rPr lang="ru-RU" altLang="ru-RU" dirty="0">
                <a:latin typeface="Times New Roman" panose="02020603050405020304" pitchFamily="18" charset="0"/>
                <a:cs typeface="Times New Roman" panose="02020603050405020304" pitchFamily="18" charset="0"/>
              </a:rPr>
              <a:t> </a:t>
            </a:r>
            <a:r>
              <a:rPr lang="ru-RU" altLang="ru-RU" dirty="0" err="1">
                <a:latin typeface="Times New Roman" panose="02020603050405020304" pitchFamily="18" charset="0"/>
                <a:cs typeface="Times New Roman" panose="02020603050405020304" pitchFamily="18" charset="0"/>
              </a:rPr>
              <a:t>patients</a:t>
            </a:r>
            <a:r>
              <a:rPr lang="ru-RU" altLang="ru-RU" dirty="0">
                <a:latin typeface="Times New Roman" panose="02020603050405020304" pitchFamily="18" charset="0"/>
                <a:cs typeface="Times New Roman" panose="02020603050405020304" pitchFamily="18" charset="0"/>
              </a:rPr>
              <a:t>.</a:t>
            </a:r>
            <a:endParaRPr lang="en-US" altLang="ru-RU" dirty="0">
              <a:latin typeface="Times New Roman" panose="02020603050405020304" pitchFamily="18" charset="0"/>
              <a:cs typeface="Times New Roman" panose="02020603050405020304" pitchFamily="18" charset="0"/>
            </a:endParaRPr>
          </a:p>
          <a:p>
            <a:pPr>
              <a:lnSpc>
                <a:spcPct val="120000"/>
              </a:lnSpc>
              <a:spcBef>
                <a:spcPts val="0"/>
              </a:spcBef>
              <a:buNone/>
            </a:pPr>
            <a:endParaRPr lang="ru-RU" altLang="ru-RU" dirty="0">
              <a:latin typeface="Times New Roman" panose="02020603050405020304" pitchFamily="18" charset="0"/>
              <a:cs typeface="Times New Roman" panose="02020603050405020304" pitchFamily="18" charset="0"/>
            </a:endParaRPr>
          </a:p>
          <a:p>
            <a:pPr>
              <a:lnSpc>
                <a:spcPct val="120000"/>
              </a:lnSpc>
              <a:spcBef>
                <a:spcPts val="0"/>
              </a:spcBef>
              <a:buNone/>
            </a:pPr>
            <a:r>
              <a:rPr lang="ru-RU" altLang="ru-RU" b="1" dirty="0">
                <a:latin typeface="Times New Roman" panose="02020603050405020304" pitchFamily="18" charset="0"/>
                <a:cs typeface="Times New Roman" panose="02020603050405020304" pitchFamily="18" charset="0"/>
              </a:rPr>
              <a:t>            </a:t>
            </a:r>
            <a:r>
              <a:rPr lang="ru-RU" altLang="ru-RU" b="1" dirty="0" err="1">
                <a:latin typeface="Times New Roman" panose="02020603050405020304" pitchFamily="18" charset="0"/>
                <a:cs typeface="Times New Roman" panose="02020603050405020304" pitchFamily="18" charset="0"/>
              </a:rPr>
              <a:t>Places</a:t>
            </a:r>
            <a:r>
              <a:rPr lang="ru-RU" altLang="ru-RU" b="1" dirty="0">
                <a:latin typeface="Times New Roman" panose="02020603050405020304" pitchFamily="18" charset="0"/>
                <a:cs typeface="Times New Roman" panose="02020603050405020304" pitchFamily="18" charset="0"/>
              </a:rPr>
              <a:t> </a:t>
            </a:r>
            <a:r>
              <a:rPr lang="ru-RU" altLang="ru-RU" b="1" dirty="0" err="1">
                <a:latin typeface="Times New Roman" panose="02020603050405020304" pitchFamily="18" charset="0"/>
                <a:cs typeface="Times New Roman" panose="02020603050405020304" pitchFamily="18" charset="0"/>
              </a:rPr>
              <a:t>of</a:t>
            </a:r>
            <a:r>
              <a:rPr lang="ru-RU" altLang="ru-RU" b="1" dirty="0">
                <a:latin typeface="Times New Roman" panose="02020603050405020304" pitchFamily="18" charset="0"/>
                <a:cs typeface="Times New Roman" panose="02020603050405020304" pitchFamily="18" charset="0"/>
              </a:rPr>
              <a:t> </a:t>
            </a:r>
            <a:r>
              <a:rPr lang="en-US" altLang="ru-RU" b="1" dirty="0">
                <a:latin typeface="Times New Roman" panose="02020603050405020304" pitchFamily="18" charset="0"/>
                <a:cs typeface="Times New Roman" panose="02020603050405020304" pitchFamily="18" charset="0"/>
              </a:rPr>
              <a:t>form</a:t>
            </a:r>
            <a:r>
              <a:rPr lang="ru-RU" altLang="ru-RU" b="1" dirty="0" err="1">
                <a:latin typeface="Times New Roman" panose="02020603050405020304" pitchFamily="18" charset="0"/>
                <a:cs typeface="Times New Roman" panose="02020603050405020304" pitchFamily="18" charset="0"/>
              </a:rPr>
              <a:t>ation</a:t>
            </a:r>
            <a:r>
              <a:rPr lang="ru-RU" altLang="ru-RU" b="1" dirty="0">
                <a:latin typeface="Times New Roman" panose="02020603050405020304" pitchFamily="18" charset="0"/>
                <a:cs typeface="Times New Roman" panose="02020603050405020304" pitchFamily="18" charset="0"/>
              </a:rPr>
              <a:t>:</a:t>
            </a:r>
            <a:endParaRPr lang="en-US" altLang="ru-RU" b="1" dirty="0">
              <a:latin typeface="Times New Roman" panose="02020603050405020304" pitchFamily="18" charset="0"/>
              <a:cs typeface="Times New Roman" panose="02020603050405020304" pitchFamily="18" charset="0"/>
            </a:endParaRPr>
          </a:p>
          <a:p>
            <a:pPr>
              <a:lnSpc>
                <a:spcPct val="120000"/>
              </a:lnSpc>
              <a:spcBef>
                <a:spcPts val="0"/>
              </a:spcBef>
            </a:pPr>
            <a:r>
              <a:rPr lang="en-US" altLang="ru-RU" dirty="0" smtClean="0">
                <a:latin typeface="Times New Roman" panose="02020603050405020304" pitchFamily="18" charset="0"/>
                <a:cs typeface="Times New Roman" panose="02020603050405020304" pitchFamily="18" charset="0"/>
              </a:rPr>
              <a:t>Waste from any</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inpatient Department contaminated biological fluids </a:t>
            </a:r>
          </a:p>
          <a:p>
            <a:pPr>
              <a:lnSpc>
                <a:spcPct val="120000"/>
              </a:lnSpc>
              <a:spcBef>
                <a:spcPts val="0"/>
              </a:spcBef>
            </a:pPr>
            <a:r>
              <a:rPr lang="ru-RU" altLang="ru-RU" dirty="0" err="1" smtClean="0">
                <a:latin typeface="Times New Roman" panose="02020603050405020304" pitchFamily="18" charset="0"/>
                <a:cs typeface="Times New Roman" panose="02020603050405020304" pitchFamily="18" charset="0"/>
              </a:rPr>
              <a:t>Treatment</a:t>
            </a:r>
            <a:r>
              <a:rPr lang="en-US" altLang="ru-RU" dirty="0" smtClean="0">
                <a:latin typeface="Times New Roman" panose="02020603050405020304" pitchFamily="18" charset="0"/>
                <a:cs typeface="Times New Roman" panose="02020603050405020304" pitchFamily="18" charset="0"/>
              </a:rPr>
              <a:t> rooms</a:t>
            </a:r>
            <a:r>
              <a:rPr lang="ru-RU" altLang="ru-RU" dirty="0" smtClean="0">
                <a:latin typeface="Times New Roman" panose="02020603050405020304" pitchFamily="18" charset="0"/>
                <a:cs typeface="Times New Roman" panose="02020603050405020304" pitchFamily="18" charset="0"/>
              </a:rPr>
              <a:t>, </a:t>
            </a:r>
          </a:p>
          <a:p>
            <a:pPr>
              <a:lnSpc>
                <a:spcPct val="120000"/>
              </a:lnSpc>
              <a:spcBef>
                <a:spcPts val="0"/>
              </a:spcBef>
            </a:pPr>
            <a:r>
              <a:rPr lang="en-US" altLang="ru-RU" dirty="0" smtClean="0">
                <a:latin typeface="Times New Roman" panose="02020603050405020304" pitchFamily="18" charset="0"/>
                <a:cs typeface="Times New Roman" panose="02020603050405020304" pitchFamily="18" charset="0"/>
              </a:rPr>
              <a:t>D</a:t>
            </a:r>
            <a:r>
              <a:rPr lang="ru-RU" altLang="ru-RU" dirty="0" err="1" smtClean="0">
                <a:latin typeface="Times New Roman" panose="02020603050405020304" pitchFamily="18" charset="0"/>
                <a:cs typeface="Times New Roman" panose="02020603050405020304" pitchFamily="18" charset="0"/>
              </a:rPr>
              <a:t>ressings</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rooms</a:t>
            </a:r>
            <a:r>
              <a:rPr lang="ru-RU" altLang="ru-RU" dirty="0" smtClean="0">
                <a:latin typeface="Times New Roman" panose="02020603050405020304" pitchFamily="18" charset="0"/>
                <a:cs typeface="Times New Roman" panose="02020603050405020304" pitchFamily="18" charset="0"/>
              </a:rPr>
              <a:t>,</a:t>
            </a:r>
          </a:p>
          <a:p>
            <a:pPr>
              <a:lnSpc>
                <a:spcPct val="120000"/>
              </a:lnSpc>
              <a:spcBef>
                <a:spcPts val="0"/>
              </a:spcBef>
            </a:pPr>
            <a:r>
              <a:rPr lang="en-US" altLang="ru-RU" dirty="0" smtClean="0">
                <a:latin typeface="Times New Roman" panose="02020603050405020304" pitchFamily="18" charset="0"/>
                <a:cs typeface="Times New Roman" panose="02020603050405020304" pitchFamily="18" charset="0"/>
              </a:rPr>
              <a:t>Manipulation</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 rooms</a:t>
            </a:r>
            <a:endParaRPr lang="ru-RU" altLang="ru-RU" dirty="0" smtClean="0">
              <a:latin typeface="Times New Roman" panose="02020603050405020304" pitchFamily="18" charset="0"/>
              <a:cs typeface="Times New Roman" panose="02020603050405020304" pitchFamily="18" charset="0"/>
            </a:endParaRPr>
          </a:p>
          <a:p>
            <a:pPr>
              <a:lnSpc>
                <a:spcPct val="120000"/>
              </a:lnSpc>
              <a:spcBef>
                <a:spcPts val="0"/>
              </a:spcBef>
            </a:pPr>
            <a:r>
              <a:rPr lang="ru-RU" altLang="ru-RU" dirty="0" err="1" smtClean="0">
                <a:latin typeface="Times New Roman" panose="02020603050405020304" pitchFamily="18" charset="0"/>
                <a:cs typeface="Times New Roman" panose="02020603050405020304" pitchFamily="18" charset="0"/>
              </a:rPr>
              <a:t>Operating</a:t>
            </a:r>
            <a:r>
              <a:rPr lang="en-US" altLang="ru-RU" dirty="0" smtClean="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rooms</a:t>
            </a:r>
            <a:endParaRPr lang="ru-RU" altLang="ru-RU" dirty="0">
              <a:latin typeface="Times New Roman" panose="02020603050405020304" pitchFamily="18" charset="0"/>
              <a:cs typeface="Times New Roman" panose="02020603050405020304" pitchFamily="18" charset="0"/>
            </a:endParaRPr>
          </a:p>
          <a:p>
            <a:pPr>
              <a:lnSpc>
                <a:spcPct val="120000"/>
              </a:lnSpc>
              <a:spcBef>
                <a:spcPts val="0"/>
              </a:spcBef>
            </a:pPr>
            <a:r>
              <a:rPr lang="en-US" altLang="ru-RU" dirty="0" err="1" smtClean="0">
                <a:latin typeface="Times New Roman" panose="02020603050405020304" pitchFamily="18" charset="0"/>
                <a:cs typeface="Times New Roman" panose="02020603050405020304" pitchFamily="18" charset="0"/>
              </a:rPr>
              <a:t>Pathoanatomical</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d</a:t>
            </a:r>
            <a:r>
              <a:rPr lang="ru-RU" altLang="ru-RU" dirty="0" err="1" smtClean="0">
                <a:latin typeface="Times New Roman" panose="02020603050405020304" pitchFamily="18" charset="0"/>
                <a:cs typeface="Times New Roman" panose="02020603050405020304" pitchFamily="18" charset="0"/>
              </a:rPr>
              <a:t>epartment</a:t>
            </a:r>
            <a:endParaRPr lang="en-US" altLang="ru-RU" dirty="0" smtClean="0">
              <a:latin typeface="Times New Roman" panose="02020603050405020304" pitchFamily="18" charset="0"/>
              <a:cs typeface="Times New Roman" panose="02020603050405020304" pitchFamily="18" charset="0"/>
            </a:endParaRPr>
          </a:p>
          <a:p>
            <a:pPr>
              <a:lnSpc>
                <a:spcPct val="120000"/>
              </a:lnSpc>
              <a:spcBef>
                <a:spcPts val="0"/>
              </a:spcBef>
            </a:pPr>
            <a:r>
              <a:rPr lang="en-US" altLang="ru-RU" dirty="0" smtClean="0">
                <a:latin typeface="Times New Roman" panose="02020603050405020304" pitchFamily="18" charset="0"/>
                <a:cs typeface="Times New Roman" panose="02020603050405020304" pitchFamily="18" charset="0"/>
              </a:rPr>
              <a:t>Diagnostic</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 Department</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laboratory</a:t>
            </a:r>
            <a:r>
              <a:rPr lang="ru-RU" altLang="ru-RU" dirty="0" smtClean="0">
                <a:latin typeface="Times New Roman" panose="02020603050405020304" pitchFamily="18" charset="0"/>
                <a:cs typeface="Times New Roman" panose="02020603050405020304" pitchFamily="18" charset="0"/>
              </a:rPr>
              <a:t>)</a:t>
            </a:r>
          </a:p>
          <a:p>
            <a:pPr>
              <a:lnSpc>
                <a:spcPct val="120000"/>
              </a:lnSpc>
              <a:spcBef>
                <a:spcPts val="0"/>
              </a:spcBef>
            </a:pPr>
            <a:r>
              <a:rPr lang="en-US" altLang="ru-RU" dirty="0" smtClean="0">
                <a:latin typeface="Times New Roman" panose="02020603050405020304" pitchFamily="18" charset="0"/>
                <a:cs typeface="Times New Roman" panose="02020603050405020304" pitchFamily="18" charset="0"/>
              </a:rPr>
              <a:t>Food waste from infectious disease</a:t>
            </a:r>
            <a:r>
              <a:rPr lang="ru-RU" altLang="ru-RU"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d</a:t>
            </a:r>
            <a:r>
              <a:rPr lang="ru-RU" altLang="ru-RU" dirty="0" err="1" smtClean="0">
                <a:latin typeface="Times New Roman" panose="02020603050405020304" pitchFamily="18" charset="0"/>
                <a:cs typeface="Times New Roman" panose="02020603050405020304" pitchFamily="18" charset="0"/>
              </a:rPr>
              <a:t>epartment</a:t>
            </a:r>
            <a:endParaRPr lang="ru-RU" altLang="ru-RU" dirty="0" smtClean="0">
              <a:latin typeface="Times New Roman" panose="02020603050405020304" pitchFamily="18" charset="0"/>
              <a:cs typeface="Times New Roman" panose="02020603050405020304" pitchFamily="18" charset="0"/>
            </a:endParaRPr>
          </a:p>
          <a:p>
            <a:pPr>
              <a:lnSpc>
                <a:spcPct val="120000"/>
              </a:lnSpc>
              <a:spcBef>
                <a:spcPts val="0"/>
              </a:spcBef>
              <a:buNone/>
            </a:pPr>
            <a:endParaRPr lang="ru-RU" altLang="ru-RU" dirty="0" smtClean="0">
              <a:latin typeface="Times New Roman" panose="02020603050405020304" pitchFamily="18" charset="0"/>
              <a:cs typeface="Times New Roman" panose="02020603050405020304" pitchFamily="18" charset="0"/>
            </a:endParaRPr>
          </a:p>
          <a:p>
            <a:pPr>
              <a:lnSpc>
                <a:spcPct val="120000"/>
              </a:lnSpc>
              <a:spcBef>
                <a:spcPts val="0"/>
              </a:spcBef>
              <a:buNone/>
            </a:pPr>
            <a:r>
              <a:rPr lang="en-US" altLang="ru-RU" b="1" dirty="0" smtClean="0">
                <a:latin typeface="Times New Roman" panose="02020603050405020304" pitchFamily="18" charset="0"/>
                <a:cs typeface="Times New Roman" panose="02020603050405020304" pitchFamily="18" charset="0"/>
              </a:rPr>
              <a:t>Dangerous</a:t>
            </a:r>
            <a:r>
              <a:rPr lang="ru-RU" altLang="ru-RU" b="1" dirty="0" smtClean="0">
                <a:latin typeface="Times New Roman" panose="02020603050405020304" pitchFamily="18" charset="0"/>
                <a:cs typeface="Times New Roman" panose="02020603050405020304" pitchFamily="18" charset="0"/>
              </a:rPr>
              <a:t> </a:t>
            </a:r>
            <a:r>
              <a:rPr lang="ru-RU" altLang="ru-RU" b="1" dirty="0" err="1">
                <a:latin typeface="Times New Roman" panose="02020603050405020304" pitchFamily="18" charset="0"/>
                <a:cs typeface="Times New Roman" panose="02020603050405020304" pitchFamily="18" charset="0"/>
              </a:rPr>
              <a:t>waste</a:t>
            </a:r>
            <a:r>
              <a:rPr lang="en-US" altLang="ru-RU" b="1" dirty="0">
                <a:latin typeface="Times New Roman" panose="02020603050405020304" pitchFamily="18" charset="0"/>
                <a:cs typeface="Times New Roman" panose="02020603050405020304" pitchFamily="18" charset="0"/>
              </a:rPr>
              <a:t> </a:t>
            </a:r>
            <a:r>
              <a:rPr lang="ru-RU" altLang="ru-RU" b="1" dirty="0">
                <a:latin typeface="Times New Roman" panose="02020603050405020304" pitchFamily="18" charset="0"/>
                <a:cs typeface="Times New Roman" panose="02020603050405020304" pitchFamily="18" charset="0"/>
              </a:rPr>
              <a:t>CLASS </a:t>
            </a:r>
            <a:r>
              <a:rPr lang="ru-RU" altLang="ru-RU" b="1" dirty="0" smtClean="0">
                <a:latin typeface="Times New Roman" panose="02020603050405020304" pitchFamily="18" charset="0"/>
                <a:cs typeface="Times New Roman" panose="02020603050405020304" pitchFamily="18" charset="0"/>
              </a:rPr>
              <a:t>«Б»</a:t>
            </a:r>
            <a:r>
              <a:rPr lang="en-US" altLang="ru-RU" b="1" dirty="0" smtClean="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is collected in a disposable hermetic package (packages, cans) </a:t>
            </a:r>
            <a:r>
              <a:rPr lang="en-US" altLang="ru-RU" b="1" dirty="0">
                <a:latin typeface="Times New Roman" panose="02020603050405020304" pitchFamily="18" charset="0"/>
                <a:cs typeface="Times New Roman" panose="02020603050405020304" pitchFamily="18" charset="0"/>
              </a:rPr>
              <a:t>yellow </a:t>
            </a:r>
            <a:r>
              <a:rPr lang="en-US" altLang="ru-RU" b="1" dirty="0" err="1">
                <a:latin typeface="Times New Roman" panose="02020603050405020304" pitchFamily="18" charset="0"/>
                <a:cs typeface="Times New Roman" panose="02020603050405020304" pitchFamily="18" charset="0"/>
              </a:rPr>
              <a:t>colou</a:t>
            </a:r>
            <a:r>
              <a:rPr lang="en-US" altLang="ru-RU" dirty="0" err="1">
                <a:latin typeface="Times New Roman" panose="02020603050405020304" pitchFamily="18" charset="0"/>
                <a:cs typeface="Times New Roman" panose="02020603050405020304" pitchFamily="18" charset="0"/>
              </a:rPr>
              <a:t>r</a:t>
            </a:r>
            <a:r>
              <a:rPr lang="en-US" altLang="ru-RU" dirty="0">
                <a:latin typeface="Times New Roman" panose="02020603050405020304" pitchFamily="18" charset="0"/>
                <a:cs typeface="Times New Roman" panose="02020603050405020304" pitchFamily="18" charset="0"/>
              </a:rPr>
              <a:t>.</a:t>
            </a:r>
            <a:endParaRPr lang="ru-RU" altLang="ru-RU" dirty="0">
              <a:latin typeface="Times New Roman" panose="02020603050405020304" pitchFamily="18" charset="0"/>
              <a:cs typeface="Times New Roman" panose="02020603050405020304" pitchFamily="18" charset="0"/>
            </a:endParaRPr>
          </a:p>
          <a:p>
            <a:pPr>
              <a:lnSpc>
                <a:spcPct val="120000"/>
              </a:lnSpc>
              <a:spcBef>
                <a:spcPts val="0"/>
              </a:spcBef>
              <a:buNone/>
            </a:pPr>
            <a:endParaRPr lang="ru-RU" altLang="ru-RU" u="sng" dirty="0" smtClean="0">
              <a:latin typeface="Times New Roman" panose="02020603050405020304" pitchFamily="18" charset="0"/>
              <a:cs typeface="Times New Roman" panose="02020603050405020304" pitchFamily="18" charset="0"/>
            </a:endParaRPr>
          </a:p>
          <a:p>
            <a:pPr>
              <a:lnSpc>
                <a:spcPct val="120000"/>
              </a:lnSpc>
              <a:spcBef>
                <a:spcPts val="0"/>
              </a:spcBef>
              <a:buNone/>
            </a:pPr>
            <a:r>
              <a:rPr lang="en-US" altLang="ru-RU" u="sng" dirty="0" smtClean="0">
                <a:latin typeface="Times New Roman" panose="02020603050405020304" pitchFamily="18" charset="0"/>
                <a:cs typeface="Times New Roman" panose="02020603050405020304" pitchFamily="18" charset="0"/>
              </a:rPr>
              <a:t>Marking</a:t>
            </a:r>
            <a:r>
              <a:rPr lang="en-US" altLang="ru-RU" dirty="0" smtClean="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 Dangerous waste. Class </a:t>
            </a:r>
            <a:r>
              <a:rPr lang="ru-RU" altLang="ru-RU" dirty="0">
                <a:latin typeface="Times New Roman" panose="02020603050405020304" pitchFamily="18" charset="0"/>
                <a:cs typeface="Times New Roman" panose="02020603050405020304" pitchFamily="18" charset="0"/>
              </a:rPr>
              <a:t>«</a:t>
            </a:r>
            <a:r>
              <a:rPr lang="en-US" altLang="ru-RU" dirty="0">
                <a:latin typeface="Times New Roman" panose="02020603050405020304" pitchFamily="18" charset="0"/>
                <a:cs typeface="Times New Roman" panose="02020603050405020304" pitchFamily="18" charset="0"/>
              </a:rPr>
              <a:t>B</a:t>
            </a:r>
            <a:r>
              <a:rPr lang="ru-RU" altLang="ru-RU" dirty="0">
                <a:latin typeface="Times New Roman" panose="02020603050405020304" pitchFamily="18" charset="0"/>
                <a:cs typeface="Times New Roman" panose="02020603050405020304" pitchFamily="18" charset="0"/>
              </a:rPr>
              <a:t>»</a:t>
            </a:r>
            <a:r>
              <a:rPr lang="en-US" altLang="ru-RU" dirty="0">
                <a:latin typeface="Times New Roman" panose="02020603050405020304" pitchFamily="18" charset="0"/>
                <a:cs typeface="Times New Roman" panose="02020603050405020304" pitchFamily="18" charset="0"/>
              </a:rPr>
              <a:t>, code of department, name of </a:t>
            </a:r>
            <a:r>
              <a:rPr lang="en-US" altLang="ru-RU" dirty="0" smtClean="0">
                <a:latin typeface="Times New Roman" panose="02020603050405020304" pitchFamily="18" charset="0"/>
                <a:cs typeface="Times New Roman" panose="02020603050405020304" pitchFamily="18" charset="0"/>
              </a:rPr>
              <a:t>the </a:t>
            </a:r>
            <a:r>
              <a:rPr lang="ru-RU" altLang="ru-RU" dirty="0" smtClean="0">
                <a:latin typeface="Times New Roman" panose="02020603050405020304" pitchFamily="18" charset="0"/>
                <a:cs typeface="Times New Roman" panose="02020603050405020304" pitchFamily="18" charset="0"/>
              </a:rPr>
              <a:t> </a:t>
            </a:r>
            <a:r>
              <a:rPr lang="en-US" altLang="ru-RU" dirty="0">
                <a:latin typeface="Times New Roman" panose="02020603050405020304" pitchFamily="18" charset="0"/>
                <a:cs typeface="Times New Roman" panose="02020603050405020304" pitchFamily="18" charset="0"/>
              </a:rPr>
              <a:t>hospital, date, name of the responsible for collection of waste.</a:t>
            </a:r>
            <a:endParaRPr lang="ru-RU" altLang="ru-RU" dirty="0">
              <a:latin typeface="Times New Roman" panose="02020603050405020304" pitchFamily="18" charset="0"/>
              <a:cs typeface="Times New Roman" panose="02020603050405020304" pitchFamily="18" charset="0"/>
            </a:endParaRPr>
          </a:p>
          <a:p>
            <a:pPr marL="0" indent="0">
              <a:spcBef>
                <a:spcPct val="0"/>
              </a:spcBef>
              <a:buNone/>
            </a:pPr>
            <a:endParaRPr lang="ru-RU" altLang="ru-RU" dirty="0">
              <a:latin typeface="Times New Roman" panose="02020603050405020304" pitchFamily="18" charset="0"/>
              <a:cs typeface="Times New Roman" panose="02020603050405020304" pitchFamily="18" charset="0"/>
            </a:endParaRPr>
          </a:p>
          <a:p>
            <a:endParaRPr lang="ru-RU" dirty="0"/>
          </a:p>
        </p:txBody>
      </p:sp>
      <p:pic>
        <p:nvPicPr>
          <p:cNvPr id="7" name="Picture 5" descr="C:\Users\User\Desktop\ef64423c2ffad4096ae568b6226347ef.jpg"/>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bwMode="auto">
          <a:xfrm>
            <a:off x="7990462" y="704450"/>
            <a:ext cx="3560279" cy="28770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6" descr="C:\Users\User\Desktop\6514_1_orig.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543800" y="4157675"/>
            <a:ext cx="5029200" cy="2381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6105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additive="base">
                                        <p:cTn id="3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 calcmode="lin" valueType="num">
                                      <p:cBhvr additive="base">
                                        <p:cTn id="4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anim calcmode="lin" valueType="num">
                                      <p:cBhvr additive="base">
                                        <p:cTn id="4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68014" y="345688"/>
            <a:ext cx="6323285" cy="6226562"/>
          </a:xfrm>
        </p:spPr>
        <p:txBody>
          <a:bodyPr>
            <a:normAutofit fontScale="62500" lnSpcReduction="20000"/>
          </a:bodyPr>
          <a:lstStyle/>
          <a:p>
            <a:pPr marL="0" indent="0">
              <a:lnSpc>
                <a:spcPct val="120000"/>
              </a:lnSpc>
              <a:spcBef>
                <a:spcPts val="600"/>
              </a:spcBef>
              <a:buNone/>
            </a:pPr>
            <a:r>
              <a:rPr lang="en-US" altLang="ru-RU" sz="3100" b="1" dirty="0">
                <a:latin typeface="Times New Roman" pitchFamily="18" charset="0"/>
                <a:cs typeface="Times New Roman" pitchFamily="18" charset="0"/>
              </a:rPr>
              <a:t>CLASS </a:t>
            </a:r>
            <a:r>
              <a:rPr lang="en-US" altLang="ru-RU" sz="3100" b="1" dirty="0" smtClean="0">
                <a:latin typeface="Times New Roman" pitchFamily="18" charset="0"/>
                <a:cs typeface="Times New Roman" pitchFamily="18" charset="0"/>
              </a:rPr>
              <a:t>«</a:t>
            </a:r>
            <a:r>
              <a:rPr lang="ru-RU" altLang="ru-RU" sz="3100" b="1" dirty="0" smtClean="0">
                <a:latin typeface="Times New Roman" pitchFamily="18" charset="0"/>
                <a:cs typeface="Times New Roman" pitchFamily="18" charset="0"/>
              </a:rPr>
              <a:t>В»</a:t>
            </a:r>
            <a:r>
              <a:rPr lang="en-US" altLang="ru-RU" sz="3100" b="1" dirty="0" smtClean="0">
                <a:latin typeface="Times New Roman" pitchFamily="18" charset="0"/>
                <a:cs typeface="Times New Roman" pitchFamily="18" charset="0"/>
              </a:rPr>
              <a:t>. </a:t>
            </a:r>
            <a:r>
              <a:rPr lang="en-US" altLang="ru-RU" sz="3100" b="1" dirty="0" err="1">
                <a:latin typeface="Times New Roman" pitchFamily="18" charset="0"/>
                <a:cs typeface="Times New Roman" pitchFamily="18" charset="0"/>
              </a:rPr>
              <a:t>Extr</a:t>
            </a:r>
            <a:r>
              <a:rPr lang="ru-RU" altLang="ru-RU" sz="3100" b="1" dirty="0">
                <a:latin typeface="Times New Roman" pitchFamily="18" charset="0"/>
                <a:cs typeface="Times New Roman" pitchFamily="18" charset="0"/>
              </a:rPr>
              <a:t>a</a:t>
            </a:r>
            <a:r>
              <a:rPr lang="en-US" altLang="ru-RU" sz="3100" b="1" dirty="0">
                <a:latin typeface="Times New Roman" pitchFamily="18" charset="0"/>
                <a:cs typeface="Times New Roman" pitchFamily="18" charset="0"/>
              </a:rPr>
              <a:t>ordinarily </a:t>
            </a:r>
            <a:r>
              <a:rPr lang="ru-RU" altLang="ru-RU" sz="3100" b="1" dirty="0">
                <a:latin typeface="Times New Roman" pitchFamily="18" charset="0"/>
                <a:cs typeface="Times New Roman" pitchFamily="18" charset="0"/>
              </a:rPr>
              <a:t>d</a:t>
            </a:r>
            <a:r>
              <a:rPr lang="en-US" altLang="ru-RU" sz="3100" b="1" dirty="0" err="1">
                <a:latin typeface="Times New Roman" pitchFamily="18" charset="0"/>
                <a:cs typeface="Times New Roman" pitchFamily="18" charset="0"/>
              </a:rPr>
              <a:t>angerous</a:t>
            </a:r>
            <a:r>
              <a:rPr lang="en-US" altLang="ru-RU" sz="3100" b="1" dirty="0">
                <a:latin typeface="Times New Roman" pitchFamily="18" charset="0"/>
                <a:cs typeface="Times New Roman" pitchFamily="18" charset="0"/>
              </a:rPr>
              <a:t> </a:t>
            </a:r>
            <a:r>
              <a:rPr lang="en-US" altLang="ru-RU" sz="3100" b="1" dirty="0" smtClean="0">
                <a:latin typeface="Times New Roman" pitchFamily="18" charset="0"/>
                <a:cs typeface="Times New Roman" pitchFamily="18" charset="0"/>
              </a:rPr>
              <a:t>waste</a:t>
            </a:r>
            <a:endParaRPr lang="ru-RU" altLang="ru-RU" sz="3100" b="1" dirty="0" smtClean="0">
              <a:latin typeface="Times New Roman" pitchFamily="18" charset="0"/>
              <a:cs typeface="Times New Roman" pitchFamily="18" charset="0"/>
            </a:endParaRPr>
          </a:p>
          <a:p>
            <a:pPr>
              <a:lnSpc>
                <a:spcPct val="120000"/>
              </a:lnSpc>
              <a:spcBef>
                <a:spcPts val="600"/>
              </a:spcBef>
              <a:buNone/>
            </a:pPr>
            <a:r>
              <a:rPr lang="ru-RU" altLang="ru-RU" sz="3100" dirty="0" smtClean="0">
                <a:latin typeface="Times New Roman" pitchFamily="18" charset="0"/>
                <a:cs typeface="Times New Roman" pitchFamily="18" charset="0"/>
              </a:rPr>
              <a:t> </a:t>
            </a:r>
            <a:r>
              <a:rPr lang="en-US" altLang="ru-RU" sz="3100" b="1" dirty="0">
                <a:latin typeface="Times New Roman" pitchFamily="18" charset="0"/>
                <a:cs typeface="Times New Roman" pitchFamily="18" charset="0"/>
              </a:rPr>
              <a:t>CLASS </a:t>
            </a:r>
            <a:r>
              <a:rPr lang="en-US" altLang="ru-RU" sz="3100" b="1" dirty="0" smtClean="0">
                <a:latin typeface="Times New Roman" pitchFamily="18" charset="0"/>
                <a:cs typeface="Times New Roman" pitchFamily="18" charset="0"/>
              </a:rPr>
              <a:t>«</a:t>
            </a:r>
            <a:r>
              <a:rPr lang="ru-RU" altLang="ru-RU" sz="3100" b="1" dirty="0" smtClean="0">
                <a:latin typeface="Times New Roman" pitchFamily="18" charset="0"/>
                <a:cs typeface="Times New Roman" pitchFamily="18" charset="0"/>
              </a:rPr>
              <a:t>В»</a:t>
            </a:r>
            <a:r>
              <a:rPr lang="en-US" altLang="ru-RU" sz="3100" b="1" dirty="0" smtClean="0">
                <a:latin typeface="Times New Roman" pitchFamily="18" charset="0"/>
                <a:cs typeface="Times New Roman" pitchFamily="18" charset="0"/>
              </a:rPr>
              <a:t> </a:t>
            </a:r>
            <a:r>
              <a:rPr lang="en-US" altLang="ru-RU" sz="3100" dirty="0">
                <a:latin typeface="Times New Roman" pitchFamily="18" charset="0"/>
                <a:cs typeface="Times New Roman" pitchFamily="18" charset="0"/>
              </a:rPr>
              <a:t>is</a:t>
            </a:r>
            <a:r>
              <a:rPr lang="ru-RU" altLang="ru-RU" sz="3100" dirty="0">
                <a:latin typeface="Times New Roman" pitchFamily="18" charset="0"/>
                <a:cs typeface="Times New Roman" pitchFamily="18" charset="0"/>
              </a:rPr>
              <a:t> </a:t>
            </a:r>
            <a:r>
              <a:rPr lang="en-US" altLang="ru-RU" sz="3100" dirty="0">
                <a:latin typeface="Times New Roman" pitchFamily="18" charset="0"/>
                <a:cs typeface="Times New Roman" pitchFamily="18" charset="0"/>
              </a:rPr>
              <a:t>waste contacted with sick of especially dangerous infections.</a:t>
            </a:r>
            <a:r>
              <a:rPr lang="ru-RU" altLang="ru-RU" sz="3100" dirty="0">
                <a:latin typeface="Times New Roman" pitchFamily="18" charset="0"/>
                <a:cs typeface="Times New Roman" pitchFamily="18" charset="0"/>
              </a:rPr>
              <a:t>  </a:t>
            </a:r>
            <a:endParaRPr lang="en-US" altLang="ru-RU" sz="3100" dirty="0">
              <a:latin typeface="Times New Roman" pitchFamily="18" charset="0"/>
              <a:cs typeface="Times New Roman" pitchFamily="18" charset="0"/>
            </a:endParaRPr>
          </a:p>
          <a:p>
            <a:pPr>
              <a:lnSpc>
                <a:spcPct val="120000"/>
              </a:lnSpc>
              <a:spcBef>
                <a:spcPts val="600"/>
              </a:spcBef>
              <a:buNone/>
            </a:pPr>
            <a:endParaRPr lang="ru-RU" altLang="ru-RU" sz="3100" dirty="0">
              <a:latin typeface="Times New Roman" pitchFamily="18" charset="0"/>
              <a:cs typeface="Times New Roman" pitchFamily="18" charset="0"/>
            </a:endParaRPr>
          </a:p>
          <a:p>
            <a:pPr>
              <a:lnSpc>
                <a:spcPct val="120000"/>
              </a:lnSpc>
              <a:spcBef>
                <a:spcPts val="600"/>
              </a:spcBef>
              <a:buNone/>
            </a:pPr>
            <a:r>
              <a:rPr lang="en-US" altLang="ru-RU" sz="3100" dirty="0">
                <a:latin typeface="Times New Roman" pitchFamily="18" charset="0"/>
                <a:cs typeface="Times New Roman" pitchFamily="18" charset="0"/>
              </a:rPr>
              <a:t>Places of </a:t>
            </a:r>
            <a:r>
              <a:rPr lang="ru-RU" altLang="ru-RU" sz="3100" dirty="0">
                <a:latin typeface="Times New Roman" pitchFamily="18" charset="0"/>
                <a:cs typeface="Times New Roman" pitchFamily="18" charset="0"/>
              </a:rPr>
              <a:t>f</a:t>
            </a:r>
            <a:r>
              <a:rPr lang="en-US" altLang="ru-RU" sz="3100" dirty="0" err="1">
                <a:latin typeface="Times New Roman" pitchFamily="18" charset="0"/>
                <a:cs typeface="Times New Roman" pitchFamily="18" charset="0"/>
              </a:rPr>
              <a:t>ormation</a:t>
            </a:r>
            <a:r>
              <a:rPr lang="ru-RU" altLang="ru-RU" sz="3100" dirty="0">
                <a:latin typeface="Times New Roman" pitchFamily="18" charset="0"/>
                <a:cs typeface="Times New Roman" pitchFamily="18" charset="0"/>
              </a:rPr>
              <a:t> </a:t>
            </a:r>
            <a:r>
              <a:rPr lang="en-US" altLang="ru-RU" sz="3100" dirty="0">
                <a:latin typeface="Times New Roman" pitchFamily="18" charset="0"/>
                <a:cs typeface="Times New Roman" pitchFamily="18" charset="0"/>
              </a:rPr>
              <a:t>waste CLASS </a:t>
            </a:r>
            <a:r>
              <a:rPr lang="en-US" altLang="ru-RU" sz="3100" dirty="0" smtClean="0">
                <a:latin typeface="Times New Roman" pitchFamily="18" charset="0"/>
                <a:cs typeface="Times New Roman" pitchFamily="18" charset="0"/>
              </a:rPr>
              <a:t>«</a:t>
            </a:r>
            <a:r>
              <a:rPr lang="ru-RU" altLang="ru-RU" sz="3100" dirty="0" smtClean="0">
                <a:latin typeface="Times New Roman" pitchFamily="18" charset="0"/>
                <a:cs typeface="Times New Roman" pitchFamily="18" charset="0"/>
              </a:rPr>
              <a:t>В»</a:t>
            </a:r>
            <a:r>
              <a:rPr lang="en-US" altLang="ru-RU" sz="3100" dirty="0">
                <a:latin typeface="Times New Roman" pitchFamily="18" charset="0"/>
                <a:cs typeface="Times New Roman" pitchFamily="18" charset="0"/>
              </a:rPr>
              <a:t>:</a:t>
            </a:r>
            <a:endParaRPr lang="ru-RU" altLang="ru-RU" sz="3100" dirty="0">
              <a:latin typeface="Times New Roman" pitchFamily="18" charset="0"/>
              <a:cs typeface="Times New Roman" pitchFamily="18" charset="0"/>
            </a:endParaRPr>
          </a:p>
          <a:p>
            <a:pPr>
              <a:lnSpc>
                <a:spcPct val="120000"/>
              </a:lnSpc>
              <a:spcBef>
                <a:spcPts val="600"/>
              </a:spcBef>
              <a:buNone/>
            </a:pPr>
            <a:r>
              <a:rPr lang="en-US" altLang="ru-RU" sz="3100" dirty="0" smtClean="0">
                <a:latin typeface="Times New Roman" pitchFamily="18" charset="0"/>
                <a:cs typeface="Times New Roman" pitchFamily="18" charset="0"/>
              </a:rPr>
              <a:t>Departments</a:t>
            </a:r>
            <a:r>
              <a:rPr lang="ru-RU" altLang="ru-RU" sz="3100" dirty="0" smtClean="0">
                <a:latin typeface="Times New Roman" pitchFamily="18" charset="0"/>
                <a:cs typeface="Times New Roman" pitchFamily="18" charset="0"/>
              </a:rPr>
              <a:t> </a:t>
            </a:r>
            <a:r>
              <a:rPr lang="en-US" altLang="ru-RU" sz="3100" dirty="0" smtClean="0">
                <a:latin typeface="Times New Roman" pitchFamily="18" charset="0"/>
                <a:cs typeface="Times New Roman" pitchFamily="18" charset="0"/>
              </a:rPr>
              <a:t>for </a:t>
            </a:r>
            <a:r>
              <a:rPr lang="en-US" altLang="ru-RU" sz="3100" dirty="0">
                <a:latin typeface="Times New Roman" pitchFamily="18" charset="0"/>
                <a:cs typeface="Times New Roman" pitchFamily="18" charset="0"/>
              </a:rPr>
              <a:t>patients with especially dangerous</a:t>
            </a:r>
            <a:r>
              <a:rPr lang="ru-RU" altLang="ru-RU" sz="3100" dirty="0">
                <a:latin typeface="Times New Roman" pitchFamily="18" charset="0"/>
                <a:cs typeface="Times New Roman" pitchFamily="18" charset="0"/>
              </a:rPr>
              <a:t> </a:t>
            </a:r>
            <a:r>
              <a:rPr lang="en-US" altLang="ru-RU" sz="3100" dirty="0">
                <a:latin typeface="Times New Roman" pitchFamily="18" charset="0"/>
                <a:cs typeface="Times New Roman" pitchFamily="18" charset="0"/>
              </a:rPr>
              <a:t>and quarantine </a:t>
            </a:r>
            <a:r>
              <a:rPr lang="en-US" altLang="ru-RU" sz="3100" dirty="0" smtClean="0">
                <a:latin typeface="Times New Roman" pitchFamily="18" charset="0"/>
                <a:cs typeface="Times New Roman" pitchFamily="18" charset="0"/>
              </a:rPr>
              <a:t>infections</a:t>
            </a:r>
            <a:r>
              <a:rPr lang="ru-RU" altLang="ru-RU" sz="3100" dirty="0" smtClean="0">
                <a:latin typeface="Times New Roman" pitchFamily="18" charset="0"/>
                <a:cs typeface="Times New Roman" pitchFamily="18" charset="0"/>
              </a:rPr>
              <a:t>:</a:t>
            </a:r>
            <a:endParaRPr lang="ru-RU" altLang="ru-RU" sz="3100" dirty="0">
              <a:latin typeface="Times New Roman" pitchFamily="18" charset="0"/>
              <a:cs typeface="Times New Roman" pitchFamily="18" charset="0"/>
            </a:endParaRPr>
          </a:p>
          <a:p>
            <a:pPr>
              <a:lnSpc>
                <a:spcPct val="120000"/>
              </a:lnSpc>
              <a:spcBef>
                <a:spcPts val="600"/>
              </a:spcBef>
            </a:pPr>
            <a:r>
              <a:rPr lang="en-US" altLang="ru-RU" sz="3100" dirty="0" smtClean="0">
                <a:latin typeface="Times New Roman" pitchFamily="18" charset="0"/>
                <a:cs typeface="Times New Roman" pitchFamily="18" charset="0"/>
              </a:rPr>
              <a:t>Tuberculosis hospital</a:t>
            </a:r>
            <a:r>
              <a:rPr lang="ru-RU" altLang="ru-RU" sz="3100" dirty="0" smtClean="0">
                <a:latin typeface="Times New Roman" pitchFamily="18" charset="0"/>
                <a:cs typeface="Times New Roman" pitchFamily="18" charset="0"/>
              </a:rPr>
              <a:t>  </a:t>
            </a:r>
            <a:r>
              <a:rPr lang="en-US" altLang="ru-RU" sz="3100" dirty="0">
                <a:latin typeface="Times New Roman" pitchFamily="18" charset="0"/>
                <a:cs typeface="Times New Roman" pitchFamily="18" charset="0"/>
              </a:rPr>
              <a:t>and </a:t>
            </a:r>
            <a:r>
              <a:rPr lang="en-US" altLang="ru-RU" sz="3100" dirty="0" smtClean="0">
                <a:latin typeface="Times New Roman" pitchFamily="18" charset="0"/>
                <a:cs typeface="Times New Roman" pitchFamily="18" charset="0"/>
              </a:rPr>
              <a:t>departments</a:t>
            </a:r>
          </a:p>
          <a:p>
            <a:pPr>
              <a:lnSpc>
                <a:spcPct val="120000"/>
              </a:lnSpc>
              <a:spcBef>
                <a:spcPts val="600"/>
              </a:spcBef>
            </a:pPr>
            <a:r>
              <a:rPr lang="ru-RU" altLang="ru-RU" sz="3100" dirty="0" err="1" smtClean="0">
                <a:latin typeface="Times New Roman" pitchFamily="18" charset="0"/>
                <a:cs typeface="Times New Roman" pitchFamily="18" charset="0"/>
              </a:rPr>
              <a:t>Infectious</a:t>
            </a:r>
            <a:r>
              <a:rPr lang="en-US" altLang="ru-RU" sz="3100" dirty="0" smtClean="0">
                <a:latin typeface="Times New Roman" pitchFamily="18" charset="0"/>
                <a:cs typeface="Times New Roman" pitchFamily="18" charset="0"/>
              </a:rPr>
              <a:t> and</a:t>
            </a:r>
            <a:r>
              <a:rPr lang="ru-RU" altLang="ru-RU" sz="3100" dirty="0" smtClean="0">
                <a:latin typeface="Times New Roman" pitchFamily="18" charset="0"/>
                <a:cs typeface="Times New Roman" pitchFamily="18" charset="0"/>
              </a:rPr>
              <a:t> </a:t>
            </a:r>
            <a:r>
              <a:rPr lang="en-US" altLang="ru-RU" sz="3100" dirty="0" err="1" smtClean="0">
                <a:latin typeface="Times New Roman" pitchFamily="18" charset="0"/>
                <a:cs typeface="Times New Roman" pitchFamily="18" charset="0"/>
              </a:rPr>
              <a:t>dermatovenerologic</a:t>
            </a:r>
            <a:r>
              <a:rPr lang="en-US" altLang="ru-RU" sz="3100" dirty="0" smtClean="0">
                <a:latin typeface="Times New Roman" pitchFamily="18" charset="0"/>
                <a:cs typeface="Times New Roman" pitchFamily="18" charset="0"/>
              </a:rPr>
              <a:t> departments</a:t>
            </a:r>
            <a:endParaRPr lang="ru-RU" altLang="ru-RU" sz="3100" dirty="0" smtClean="0">
              <a:latin typeface="Times New Roman" pitchFamily="18" charset="0"/>
              <a:cs typeface="Times New Roman" pitchFamily="18" charset="0"/>
            </a:endParaRPr>
          </a:p>
          <a:p>
            <a:pPr>
              <a:lnSpc>
                <a:spcPct val="120000"/>
              </a:lnSpc>
              <a:spcBef>
                <a:spcPts val="600"/>
              </a:spcBef>
            </a:pPr>
            <a:r>
              <a:rPr lang="en-US" altLang="ru-RU" sz="3100" dirty="0" smtClean="0">
                <a:latin typeface="Times New Roman" pitchFamily="18" charset="0"/>
                <a:cs typeface="Times New Roman" pitchFamily="18" charset="0"/>
              </a:rPr>
              <a:t>Mycological</a:t>
            </a:r>
            <a:r>
              <a:rPr lang="ru-RU" altLang="ru-RU" sz="3100" dirty="0" smtClean="0">
                <a:latin typeface="Times New Roman" pitchFamily="18" charset="0"/>
                <a:cs typeface="Times New Roman" pitchFamily="18" charset="0"/>
              </a:rPr>
              <a:t> </a:t>
            </a:r>
            <a:r>
              <a:rPr lang="en-US" altLang="ru-RU" sz="3100" dirty="0" smtClean="0">
                <a:latin typeface="Times New Roman" pitchFamily="18" charset="0"/>
                <a:cs typeface="Times New Roman" pitchFamily="18" charset="0"/>
              </a:rPr>
              <a:t>hospitals</a:t>
            </a:r>
            <a:endParaRPr lang="ru-RU" altLang="ru-RU" sz="3100" dirty="0">
              <a:latin typeface="Times New Roman" pitchFamily="18" charset="0"/>
              <a:cs typeface="Times New Roman" pitchFamily="18" charset="0"/>
            </a:endParaRPr>
          </a:p>
          <a:p>
            <a:pPr>
              <a:lnSpc>
                <a:spcPct val="120000"/>
              </a:lnSpc>
              <a:spcBef>
                <a:spcPts val="600"/>
              </a:spcBef>
            </a:pPr>
            <a:r>
              <a:rPr lang="en-US" altLang="ru-RU" sz="3100" dirty="0" smtClean="0">
                <a:latin typeface="Times New Roman" pitchFamily="18" charset="0"/>
                <a:cs typeface="Times New Roman" pitchFamily="18" charset="0"/>
              </a:rPr>
              <a:t>Materials </a:t>
            </a:r>
            <a:r>
              <a:rPr lang="en-US" altLang="ru-RU" sz="3100" dirty="0">
                <a:latin typeface="Times New Roman" pitchFamily="18" charset="0"/>
                <a:cs typeface="Times New Roman" pitchFamily="18" charset="0"/>
              </a:rPr>
              <a:t>from patients with anaerobic infection</a:t>
            </a:r>
            <a:r>
              <a:rPr lang="ru-RU" altLang="ru-RU" sz="3100" dirty="0" smtClean="0">
                <a:latin typeface="Times New Roman" pitchFamily="18" charset="0"/>
                <a:cs typeface="Times New Roman" pitchFamily="18" charset="0"/>
              </a:rPr>
              <a:t>.</a:t>
            </a:r>
          </a:p>
          <a:p>
            <a:pPr>
              <a:lnSpc>
                <a:spcPct val="120000"/>
              </a:lnSpc>
              <a:spcBef>
                <a:spcPts val="600"/>
              </a:spcBef>
              <a:buNone/>
            </a:pPr>
            <a:endParaRPr lang="ru-RU" altLang="ru-RU" sz="3100" dirty="0" smtClean="0">
              <a:latin typeface="Times New Roman" pitchFamily="18" charset="0"/>
              <a:cs typeface="Times New Roman" pitchFamily="18" charset="0"/>
            </a:endParaRPr>
          </a:p>
          <a:p>
            <a:pPr>
              <a:lnSpc>
                <a:spcPct val="120000"/>
              </a:lnSpc>
              <a:spcBef>
                <a:spcPts val="600"/>
              </a:spcBef>
              <a:buNone/>
            </a:pPr>
            <a:r>
              <a:rPr lang="en-US" altLang="ru-RU" sz="3100" dirty="0" smtClean="0">
                <a:latin typeface="Times New Roman" pitchFamily="18" charset="0"/>
                <a:cs typeface="Times New Roman" pitchFamily="18" charset="0"/>
              </a:rPr>
              <a:t>Waste </a:t>
            </a:r>
            <a:r>
              <a:rPr lang="en-US" altLang="ru-RU" sz="3100" dirty="0">
                <a:latin typeface="Times New Roman" pitchFamily="18" charset="0"/>
                <a:cs typeface="Times New Roman" pitchFamily="18" charset="0"/>
              </a:rPr>
              <a:t>CLASS </a:t>
            </a:r>
            <a:r>
              <a:rPr lang="en-US" altLang="ru-RU" sz="3100" dirty="0" smtClean="0">
                <a:latin typeface="Times New Roman" pitchFamily="18" charset="0"/>
                <a:cs typeface="Times New Roman" pitchFamily="18" charset="0"/>
              </a:rPr>
              <a:t>«</a:t>
            </a:r>
            <a:r>
              <a:rPr lang="ru-RU" altLang="ru-RU" sz="3100" dirty="0" smtClean="0">
                <a:latin typeface="Times New Roman" pitchFamily="18" charset="0"/>
                <a:cs typeface="Times New Roman" pitchFamily="18" charset="0"/>
              </a:rPr>
              <a:t>В» </a:t>
            </a:r>
            <a:r>
              <a:rPr lang="en-US" altLang="ru-RU" sz="3100" dirty="0">
                <a:latin typeface="Times New Roman" pitchFamily="18" charset="0"/>
                <a:cs typeface="Times New Roman" pitchFamily="18" charset="0"/>
              </a:rPr>
              <a:t>is collected in a disposable </a:t>
            </a:r>
            <a:r>
              <a:rPr lang="ru-RU" altLang="ru-RU" sz="3100" dirty="0">
                <a:latin typeface="Times New Roman" pitchFamily="18" charset="0"/>
                <a:cs typeface="Times New Roman" pitchFamily="18" charset="0"/>
              </a:rPr>
              <a:t>h</a:t>
            </a:r>
            <a:r>
              <a:rPr lang="en-US" altLang="ru-RU" sz="3100" dirty="0" err="1">
                <a:latin typeface="Times New Roman" pitchFamily="18" charset="0"/>
                <a:cs typeface="Times New Roman" pitchFamily="18" charset="0"/>
              </a:rPr>
              <a:t>ermetic</a:t>
            </a:r>
            <a:r>
              <a:rPr lang="en-US" altLang="ru-RU" sz="3100" dirty="0">
                <a:latin typeface="Times New Roman" pitchFamily="18" charset="0"/>
                <a:cs typeface="Times New Roman" pitchFamily="18" charset="0"/>
              </a:rPr>
              <a:t> package </a:t>
            </a:r>
            <a:r>
              <a:rPr lang="en-US" altLang="ru-RU" sz="3100" b="1" dirty="0">
                <a:latin typeface="Times New Roman" pitchFamily="18" charset="0"/>
                <a:cs typeface="Times New Roman" pitchFamily="18" charset="0"/>
              </a:rPr>
              <a:t>red </a:t>
            </a:r>
            <a:r>
              <a:rPr lang="en-US" altLang="ru-RU" sz="3100" b="1" dirty="0" err="1">
                <a:latin typeface="Times New Roman" pitchFamily="18" charset="0"/>
                <a:cs typeface="Times New Roman" pitchFamily="18" charset="0"/>
              </a:rPr>
              <a:t>colour</a:t>
            </a:r>
            <a:r>
              <a:rPr lang="en-US" altLang="ru-RU" sz="3100" b="1" dirty="0">
                <a:latin typeface="Times New Roman" pitchFamily="18" charset="0"/>
                <a:cs typeface="Times New Roman" pitchFamily="18" charset="0"/>
              </a:rPr>
              <a:t> </a:t>
            </a:r>
            <a:r>
              <a:rPr lang="en-US" altLang="ru-RU" sz="3100" dirty="0">
                <a:latin typeface="Times New Roman" pitchFamily="18" charset="0"/>
                <a:cs typeface="Times New Roman" pitchFamily="18" charset="0"/>
              </a:rPr>
              <a:t>(packages and </a:t>
            </a:r>
            <a:r>
              <a:rPr lang="ru-RU" altLang="ru-RU" sz="3100" dirty="0">
                <a:latin typeface="Times New Roman" pitchFamily="18" charset="0"/>
                <a:cs typeface="Times New Roman" pitchFamily="18" charset="0"/>
              </a:rPr>
              <a:t>h</a:t>
            </a:r>
            <a:r>
              <a:rPr lang="en-US" altLang="ru-RU" sz="3100" dirty="0" err="1">
                <a:latin typeface="Times New Roman" pitchFamily="18" charset="0"/>
                <a:cs typeface="Times New Roman" pitchFamily="18" charset="0"/>
              </a:rPr>
              <a:t>ard</a:t>
            </a:r>
            <a:r>
              <a:rPr lang="en-US" altLang="ru-RU" sz="3100" dirty="0">
                <a:latin typeface="Times New Roman" pitchFamily="18" charset="0"/>
                <a:cs typeface="Times New Roman" pitchFamily="18" charset="0"/>
              </a:rPr>
              <a:t> packing).</a:t>
            </a:r>
          </a:p>
          <a:p>
            <a:pPr>
              <a:lnSpc>
                <a:spcPct val="120000"/>
              </a:lnSpc>
              <a:spcBef>
                <a:spcPts val="600"/>
              </a:spcBef>
              <a:buNone/>
            </a:pPr>
            <a:r>
              <a:rPr lang="en-US" altLang="ru-RU" sz="3100" i="1" dirty="0" smtClean="0">
                <a:latin typeface="Times New Roman" pitchFamily="18" charset="0"/>
                <a:cs typeface="Times New Roman" pitchFamily="18" charset="0"/>
              </a:rPr>
              <a:t>Marking </a:t>
            </a:r>
            <a:r>
              <a:rPr lang="en-US" altLang="ru-RU" sz="3100" i="1" dirty="0">
                <a:latin typeface="Times New Roman" pitchFamily="18" charset="0"/>
                <a:cs typeface="Times New Roman" pitchFamily="18" charset="0"/>
              </a:rPr>
              <a:t>- "</a:t>
            </a:r>
            <a:r>
              <a:rPr lang="en-US" altLang="ru-RU" sz="3100" i="1" dirty="0" err="1">
                <a:latin typeface="Times New Roman" pitchFamily="18" charset="0"/>
                <a:cs typeface="Times New Roman" pitchFamily="18" charset="0"/>
              </a:rPr>
              <a:t>Extr</a:t>
            </a:r>
            <a:r>
              <a:rPr lang="ru-RU" altLang="ru-RU" sz="3100" i="1" dirty="0">
                <a:latin typeface="Times New Roman" pitchFamily="18" charset="0"/>
                <a:cs typeface="Times New Roman" pitchFamily="18" charset="0"/>
              </a:rPr>
              <a:t>a</a:t>
            </a:r>
            <a:r>
              <a:rPr lang="en-US" altLang="ru-RU" sz="3100" i="1" dirty="0">
                <a:latin typeface="Times New Roman" pitchFamily="18" charset="0"/>
                <a:cs typeface="Times New Roman" pitchFamily="18" charset="0"/>
              </a:rPr>
              <a:t>ordinarily </a:t>
            </a:r>
            <a:r>
              <a:rPr lang="ru-RU" altLang="ru-RU" sz="3100" i="1" dirty="0">
                <a:latin typeface="Times New Roman" pitchFamily="18" charset="0"/>
                <a:cs typeface="Times New Roman" pitchFamily="18" charset="0"/>
              </a:rPr>
              <a:t>d</a:t>
            </a:r>
            <a:r>
              <a:rPr lang="en-US" altLang="ru-RU" sz="3100" i="1" dirty="0" err="1">
                <a:latin typeface="Times New Roman" pitchFamily="18" charset="0"/>
                <a:cs typeface="Times New Roman" pitchFamily="18" charset="0"/>
              </a:rPr>
              <a:t>angerous</a:t>
            </a:r>
            <a:r>
              <a:rPr lang="en-US" altLang="ru-RU" sz="3100" i="1" dirty="0">
                <a:latin typeface="Times New Roman" pitchFamily="18" charset="0"/>
                <a:cs typeface="Times New Roman" pitchFamily="18" charset="0"/>
              </a:rPr>
              <a:t> waste. Class </a:t>
            </a:r>
            <a:r>
              <a:rPr lang="ru-RU" altLang="ru-RU" sz="3100" i="1" dirty="0">
                <a:latin typeface="Times New Roman" pitchFamily="18" charset="0"/>
                <a:cs typeface="Times New Roman" pitchFamily="18" charset="0"/>
              </a:rPr>
              <a:t>C,</a:t>
            </a:r>
            <a:r>
              <a:rPr lang="en-US" altLang="ru-RU" sz="3100" i="1" dirty="0">
                <a:latin typeface="Times New Roman" pitchFamily="18" charset="0"/>
                <a:cs typeface="Times New Roman" pitchFamily="18" charset="0"/>
              </a:rPr>
              <a:t>code </a:t>
            </a:r>
            <a:r>
              <a:rPr lang="ru-RU" altLang="ru-RU" sz="3100" i="1" dirty="0">
                <a:latin typeface="Times New Roman" pitchFamily="18" charset="0"/>
                <a:cs typeface="Times New Roman" pitchFamily="18" charset="0"/>
              </a:rPr>
              <a:t>o</a:t>
            </a:r>
            <a:r>
              <a:rPr lang="en-US" altLang="ru-RU" sz="3100" i="1" dirty="0">
                <a:latin typeface="Times New Roman" pitchFamily="18" charset="0"/>
                <a:cs typeface="Times New Roman" pitchFamily="18" charset="0"/>
              </a:rPr>
              <a:t>f </a:t>
            </a:r>
            <a:r>
              <a:rPr lang="en-US" altLang="ru-RU" sz="3100" i="1" dirty="0" err="1">
                <a:latin typeface="Times New Roman" pitchFamily="18" charset="0"/>
                <a:cs typeface="Times New Roman" pitchFamily="18" charset="0"/>
              </a:rPr>
              <a:t>depa</a:t>
            </a:r>
            <a:r>
              <a:rPr lang="ru-RU" altLang="ru-RU" sz="3100" i="1" dirty="0">
                <a:latin typeface="Times New Roman" pitchFamily="18" charset="0"/>
                <a:cs typeface="Times New Roman" pitchFamily="18" charset="0"/>
              </a:rPr>
              <a:t>r</a:t>
            </a:r>
            <a:r>
              <a:rPr lang="en-US" altLang="ru-RU" sz="3100" i="1" dirty="0" err="1">
                <a:latin typeface="Times New Roman" pitchFamily="18" charset="0"/>
                <a:cs typeface="Times New Roman" pitchFamily="18" charset="0"/>
              </a:rPr>
              <a:t>tment</a:t>
            </a:r>
            <a:r>
              <a:rPr lang="en-US" altLang="ru-RU" sz="3100" i="1" dirty="0">
                <a:latin typeface="Times New Roman" pitchFamily="18" charset="0"/>
                <a:cs typeface="Times New Roman" pitchFamily="18" charset="0"/>
              </a:rPr>
              <a:t>, name of the hospital, date, name of the responsible for collection of waste.</a:t>
            </a:r>
            <a:endParaRPr lang="ru-RU" altLang="ru-RU" sz="3100" i="1" dirty="0">
              <a:latin typeface="Times New Roman" pitchFamily="18" charset="0"/>
              <a:cs typeface="Times New Roman" pitchFamily="18" charset="0"/>
            </a:endParaRPr>
          </a:p>
          <a:p>
            <a:pPr>
              <a:lnSpc>
                <a:spcPct val="80000"/>
              </a:lnSpc>
              <a:buNone/>
            </a:pPr>
            <a:endParaRPr lang="ru-RU" altLang="ru-RU" dirty="0">
              <a:latin typeface="Times New Roman" panose="02020603050405020304" pitchFamily="18" charset="0"/>
              <a:cs typeface="Times New Roman" panose="02020603050405020304" pitchFamily="18" charset="0"/>
            </a:endParaRPr>
          </a:p>
          <a:p>
            <a:endParaRPr lang="ru-RU" dirty="0"/>
          </a:p>
        </p:txBody>
      </p:sp>
      <p:sp>
        <p:nvSpPr>
          <p:cNvPr id="6" name="Объект 5"/>
          <p:cNvSpPr>
            <a:spLocks noGrp="1"/>
          </p:cNvSpPr>
          <p:nvPr>
            <p:ph sz="half" idx="2"/>
          </p:nvPr>
        </p:nvSpPr>
        <p:spPr>
          <a:xfrm>
            <a:off x="7048500" y="345688"/>
            <a:ext cx="4819650" cy="6188462"/>
          </a:xfrm>
        </p:spPr>
        <p:txBody>
          <a:bodyPr>
            <a:normAutofit fontScale="62500" lnSpcReduction="20000"/>
          </a:bodyPr>
          <a:lstStyle/>
          <a:p>
            <a:pPr marL="0" indent="0">
              <a:buNone/>
            </a:pPr>
            <a:r>
              <a:rPr lang="en-US" altLang="ru-RU" b="1" dirty="0">
                <a:latin typeface="Times New Roman" panose="02020603050405020304" pitchFamily="18" charset="0"/>
                <a:cs typeface="Times New Roman" panose="02020603050405020304" pitchFamily="18" charset="0"/>
              </a:rPr>
              <a:t>CLASS </a:t>
            </a:r>
            <a:r>
              <a:rPr lang="en-US" altLang="ru-RU" b="1" dirty="0" smtClean="0">
                <a:latin typeface="Times New Roman" panose="02020603050405020304" pitchFamily="18" charset="0"/>
                <a:cs typeface="Times New Roman" panose="02020603050405020304" pitchFamily="18" charset="0"/>
              </a:rPr>
              <a:t>“</a:t>
            </a:r>
            <a:r>
              <a:rPr lang="ru-RU" altLang="ru-RU" b="1" dirty="0" smtClean="0">
                <a:latin typeface="Times New Roman" panose="02020603050405020304" pitchFamily="18" charset="0"/>
                <a:cs typeface="Times New Roman" panose="02020603050405020304" pitchFamily="18" charset="0"/>
              </a:rPr>
              <a:t>Г</a:t>
            </a:r>
            <a:r>
              <a:rPr lang="en-US" altLang="ru-RU" b="1" dirty="0" smtClean="0">
                <a:latin typeface="Times New Roman" panose="02020603050405020304" pitchFamily="18" charset="0"/>
                <a:cs typeface="Times New Roman" panose="02020603050405020304" pitchFamily="18" charset="0"/>
              </a:rPr>
              <a:t>” </a:t>
            </a:r>
            <a:r>
              <a:rPr lang="en-US" altLang="ru-RU" b="1" dirty="0">
                <a:latin typeface="Times New Roman" panose="02020603050405020304" pitchFamily="18" charset="0"/>
                <a:cs typeface="Times New Roman" panose="02020603050405020304" pitchFamily="18" charset="0"/>
              </a:rPr>
              <a:t>- </a:t>
            </a:r>
            <a:r>
              <a:rPr lang="en-US" altLang="ru-RU" b="1" dirty="0" smtClean="0">
                <a:latin typeface="Times New Roman" panose="02020603050405020304" pitchFamily="18" charset="0"/>
                <a:cs typeface="Times New Roman" panose="02020603050405020304" pitchFamily="18" charset="0"/>
              </a:rPr>
              <a:t>Toxicologically</a:t>
            </a:r>
            <a:r>
              <a:rPr lang="ru-RU" altLang="ru-RU" dirty="0" smtClean="0">
                <a:latin typeface="Times New Roman" panose="02020603050405020304" pitchFamily="18" charset="0"/>
                <a:cs typeface="Times New Roman" panose="02020603050405020304" pitchFamily="18" charset="0"/>
              </a:rPr>
              <a:t> </a:t>
            </a:r>
            <a:r>
              <a:rPr lang="ru-RU" altLang="ru-RU" b="1" dirty="0" err="1" smtClean="0">
                <a:latin typeface="Times New Roman" pitchFamily="18" charset="0"/>
                <a:cs typeface="Times New Roman" pitchFamily="18" charset="0"/>
              </a:rPr>
              <a:t>d</a:t>
            </a:r>
            <a:r>
              <a:rPr lang="en-US" altLang="ru-RU" b="1" dirty="0" err="1" smtClean="0">
                <a:latin typeface="Times New Roman" pitchFamily="18" charset="0"/>
                <a:cs typeface="Times New Roman" pitchFamily="18" charset="0"/>
              </a:rPr>
              <a:t>angerous</a:t>
            </a:r>
            <a:r>
              <a:rPr lang="en-US" altLang="ru-RU" b="1" dirty="0" smtClean="0">
                <a:latin typeface="Times New Roman" pitchFamily="18" charset="0"/>
                <a:cs typeface="Times New Roman" pitchFamily="18" charset="0"/>
              </a:rPr>
              <a:t> waste</a:t>
            </a:r>
            <a:endParaRPr lang="ru-RU" altLang="ru-RU" b="1" dirty="0" smtClean="0">
              <a:latin typeface="Times New Roman" panose="02020603050405020304" pitchFamily="18" charset="0"/>
              <a:cs typeface="Times New Roman" panose="02020603050405020304" pitchFamily="18" charset="0"/>
            </a:endParaRPr>
          </a:p>
          <a:p>
            <a:pPr>
              <a:lnSpc>
                <a:spcPct val="120000"/>
              </a:lnSpc>
              <a:buNone/>
            </a:pPr>
            <a:r>
              <a:rPr lang="en-US" altLang="ru-RU" b="1" dirty="0">
                <a:latin typeface="Times New Roman" pitchFamily="18" charset="0"/>
                <a:cs typeface="Times New Roman" pitchFamily="18" charset="0"/>
              </a:rPr>
              <a:t>Waste CLASS </a:t>
            </a:r>
            <a:r>
              <a:rPr lang="ru-RU" altLang="ru-RU" b="1" dirty="0" smtClean="0">
                <a:latin typeface="Times New Roman" pitchFamily="18" charset="0"/>
                <a:cs typeface="Times New Roman" pitchFamily="18" charset="0"/>
              </a:rPr>
              <a:t>«</a:t>
            </a:r>
            <a:r>
              <a:rPr lang="ru-RU" altLang="ru-RU" b="1" dirty="0">
                <a:latin typeface="Times New Roman" pitchFamily="18" charset="0"/>
                <a:cs typeface="Times New Roman" pitchFamily="18" charset="0"/>
              </a:rPr>
              <a:t>Г</a:t>
            </a:r>
            <a:r>
              <a:rPr lang="ru-RU" altLang="ru-RU" b="1" dirty="0" smtClean="0">
                <a:latin typeface="Times New Roman" pitchFamily="18" charset="0"/>
                <a:cs typeface="Times New Roman" pitchFamily="18" charset="0"/>
              </a:rPr>
              <a:t>»</a:t>
            </a:r>
            <a:r>
              <a:rPr lang="ru-RU" altLang="ru-RU" dirty="0" smtClean="0">
                <a:latin typeface="Times New Roman" pitchFamily="18" charset="0"/>
                <a:cs typeface="Times New Roman" pitchFamily="18" charset="0"/>
              </a:rPr>
              <a:t> </a:t>
            </a:r>
            <a:r>
              <a:rPr lang="en-US" altLang="ru-RU" dirty="0">
                <a:latin typeface="Times New Roman" pitchFamily="18" charset="0"/>
                <a:cs typeface="Times New Roman" pitchFamily="18" charset="0"/>
              </a:rPr>
              <a:t>is </a:t>
            </a:r>
          </a:p>
          <a:p>
            <a:pPr>
              <a:lnSpc>
                <a:spcPct val="120000"/>
              </a:lnSpc>
            </a:pPr>
            <a:r>
              <a:rPr lang="en-US" altLang="ru-RU" dirty="0" smtClean="0">
                <a:latin typeface="Times New Roman" pitchFamily="18" charset="0"/>
                <a:cs typeface="Times New Roman" pitchFamily="18" charset="0"/>
              </a:rPr>
              <a:t>Expired</a:t>
            </a:r>
            <a:r>
              <a:rPr lang="ru-RU" altLang="ru-RU" dirty="0" smtClean="0">
                <a:latin typeface="Times New Roman" pitchFamily="18" charset="0"/>
                <a:cs typeface="Times New Roman" pitchFamily="18" charset="0"/>
              </a:rPr>
              <a:t> </a:t>
            </a:r>
            <a:r>
              <a:rPr lang="en-US" altLang="ru-RU" dirty="0" smtClean="0">
                <a:latin typeface="Times New Roman" pitchFamily="18" charset="0"/>
                <a:cs typeface="Times New Roman" pitchFamily="18" charset="0"/>
              </a:rPr>
              <a:t>medicines</a:t>
            </a:r>
            <a:endParaRPr lang="ru-RU" altLang="ru-RU" dirty="0" smtClean="0">
              <a:latin typeface="Times New Roman" pitchFamily="18" charset="0"/>
              <a:cs typeface="Times New Roman" pitchFamily="18" charset="0"/>
            </a:endParaRPr>
          </a:p>
          <a:p>
            <a:pPr>
              <a:lnSpc>
                <a:spcPct val="120000"/>
              </a:lnSpc>
            </a:pPr>
            <a:r>
              <a:rPr lang="en-US" altLang="ru-RU" dirty="0" smtClean="0">
                <a:latin typeface="Times New Roman" pitchFamily="18" charset="0"/>
                <a:cs typeface="Times New Roman" pitchFamily="18" charset="0"/>
              </a:rPr>
              <a:t>Toxic</a:t>
            </a:r>
            <a:r>
              <a:rPr lang="ru-RU" altLang="ru-RU" dirty="0" smtClean="0">
                <a:latin typeface="Times New Roman" pitchFamily="18" charset="0"/>
                <a:cs typeface="Times New Roman" pitchFamily="18" charset="0"/>
              </a:rPr>
              <a:t> </a:t>
            </a:r>
            <a:r>
              <a:rPr lang="en-US" altLang="ru-RU" dirty="0" smtClean="0">
                <a:latin typeface="Times New Roman" pitchFamily="18" charset="0"/>
                <a:cs typeface="Times New Roman" pitchFamily="18" charset="0"/>
              </a:rPr>
              <a:t>drugs</a:t>
            </a:r>
            <a:r>
              <a:rPr lang="ru-RU" altLang="ru-RU" dirty="0" smtClean="0">
                <a:latin typeface="Times New Roman" pitchFamily="18" charset="0"/>
                <a:cs typeface="Times New Roman" pitchFamily="18" charset="0"/>
              </a:rPr>
              <a:t> (</a:t>
            </a:r>
            <a:r>
              <a:rPr lang="en-US" altLang="ru-RU" dirty="0" err="1" smtClean="0">
                <a:latin typeface="Times New Roman" pitchFamily="18" charset="0"/>
                <a:cs typeface="Times New Roman" pitchFamily="18" charset="0"/>
              </a:rPr>
              <a:t>cytostatic</a:t>
            </a:r>
            <a:r>
              <a:rPr lang="en-US" altLang="ru-RU" dirty="0" smtClean="0">
                <a:latin typeface="Times New Roman" pitchFamily="18" charset="0"/>
                <a:cs typeface="Times New Roman" pitchFamily="18" charset="0"/>
              </a:rPr>
              <a:t> drug and other chemicals</a:t>
            </a:r>
            <a:r>
              <a:rPr lang="ru-RU" altLang="ru-RU" dirty="0" smtClean="0">
                <a:latin typeface="Times New Roman" pitchFamily="18" charset="0"/>
                <a:cs typeface="Times New Roman" pitchFamily="18" charset="0"/>
              </a:rPr>
              <a:t>, </a:t>
            </a:r>
            <a:r>
              <a:rPr lang="en-US" altLang="ru-RU" dirty="0" smtClean="0">
                <a:latin typeface="Times New Roman" pitchFamily="18" charset="0"/>
                <a:cs typeface="Times New Roman" pitchFamily="18" charset="0"/>
              </a:rPr>
              <a:t>mercury-containing objects, </a:t>
            </a:r>
          </a:p>
          <a:p>
            <a:pPr>
              <a:lnSpc>
                <a:spcPct val="120000"/>
              </a:lnSpc>
            </a:pPr>
            <a:r>
              <a:rPr lang="en-US" altLang="ru-RU" dirty="0" smtClean="0">
                <a:latin typeface="Times New Roman" pitchFamily="18" charset="0"/>
                <a:cs typeface="Times New Roman" pitchFamily="18" charset="0"/>
              </a:rPr>
              <a:t>Used</a:t>
            </a:r>
            <a:r>
              <a:rPr lang="ru-RU" altLang="ru-RU" dirty="0" smtClean="0">
                <a:latin typeface="Times New Roman" pitchFamily="18" charset="0"/>
                <a:cs typeface="Times New Roman" pitchFamily="18" charset="0"/>
              </a:rPr>
              <a:t> </a:t>
            </a:r>
            <a:r>
              <a:rPr lang="en-US" altLang="ru-RU" dirty="0" smtClean="0">
                <a:latin typeface="Times New Roman" pitchFamily="18" charset="0"/>
                <a:cs typeface="Times New Roman" pitchFamily="18" charset="0"/>
              </a:rPr>
              <a:t>disinfectants</a:t>
            </a:r>
            <a:r>
              <a:rPr lang="en-US" altLang="ru-RU" dirty="0">
                <a:latin typeface="Times New Roman" pitchFamily="18" charset="0"/>
                <a:cs typeface="Times New Roman" pitchFamily="18" charset="0"/>
              </a:rPr>
              <a:t>, </a:t>
            </a:r>
          </a:p>
          <a:p>
            <a:pPr>
              <a:lnSpc>
                <a:spcPct val="120000"/>
              </a:lnSpc>
            </a:pPr>
            <a:r>
              <a:rPr lang="en-US" altLang="ru-RU" dirty="0" smtClean="0">
                <a:latin typeface="Times New Roman" pitchFamily="18" charset="0"/>
                <a:cs typeface="Times New Roman" pitchFamily="18" charset="0"/>
              </a:rPr>
              <a:t>Medical</a:t>
            </a:r>
            <a:r>
              <a:rPr lang="ru-RU" altLang="ru-RU" dirty="0" smtClean="0">
                <a:latin typeface="Times New Roman" pitchFamily="18" charset="0"/>
                <a:cs typeface="Times New Roman" pitchFamily="18" charset="0"/>
              </a:rPr>
              <a:t> </a:t>
            </a:r>
            <a:r>
              <a:rPr lang="en-US" altLang="ru-RU" dirty="0" smtClean="0">
                <a:latin typeface="Times New Roman" pitchFamily="18" charset="0"/>
                <a:cs typeface="Times New Roman" pitchFamily="18" charset="0"/>
              </a:rPr>
              <a:t>apparatus </a:t>
            </a:r>
            <a:r>
              <a:rPr lang="en-US" altLang="ru-RU" dirty="0">
                <a:latin typeface="Times New Roman" pitchFamily="18" charset="0"/>
                <a:cs typeface="Times New Roman" pitchFamily="18" charset="0"/>
              </a:rPr>
              <a:t>and equipment.</a:t>
            </a:r>
          </a:p>
          <a:p>
            <a:pPr>
              <a:lnSpc>
                <a:spcPct val="120000"/>
              </a:lnSpc>
            </a:pPr>
            <a:endParaRPr lang="en-US" altLang="ru-RU" dirty="0">
              <a:latin typeface="Times New Roman" pitchFamily="18" charset="0"/>
              <a:cs typeface="Times New Roman" pitchFamily="18" charset="0"/>
            </a:endParaRPr>
          </a:p>
          <a:p>
            <a:pPr>
              <a:lnSpc>
                <a:spcPct val="120000"/>
              </a:lnSpc>
              <a:buNone/>
            </a:pPr>
            <a:r>
              <a:rPr lang="en-US" altLang="ru-RU" dirty="0">
                <a:latin typeface="Times New Roman" pitchFamily="18" charset="0"/>
                <a:cs typeface="Times New Roman" pitchFamily="18" charset="0"/>
              </a:rPr>
              <a:t>Waste CLASS </a:t>
            </a:r>
            <a:r>
              <a:rPr lang="ru-RU" altLang="ru-RU" dirty="0" smtClean="0">
                <a:latin typeface="Times New Roman" pitchFamily="18" charset="0"/>
                <a:cs typeface="Times New Roman" pitchFamily="18" charset="0"/>
              </a:rPr>
              <a:t>«Г» </a:t>
            </a:r>
            <a:r>
              <a:rPr lang="en-US" altLang="ru-RU" dirty="0">
                <a:latin typeface="Times New Roman" pitchFamily="18" charset="0"/>
                <a:cs typeface="Times New Roman" pitchFamily="18" charset="0"/>
              </a:rPr>
              <a:t>is collected in a disposable hermetic package (packages, cans)</a:t>
            </a:r>
            <a:r>
              <a:rPr lang="en-US" altLang="ru-RU" b="1" dirty="0">
                <a:latin typeface="Times New Roman" pitchFamily="18" charset="0"/>
                <a:cs typeface="Times New Roman" pitchFamily="18" charset="0"/>
              </a:rPr>
              <a:t> black </a:t>
            </a:r>
            <a:r>
              <a:rPr lang="en-US" altLang="ru-RU" b="1" dirty="0" err="1">
                <a:latin typeface="Times New Roman" pitchFamily="18" charset="0"/>
                <a:cs typeface="Times New Roman" pitchFamily="18" charset="0"/>
              </a:rPr>
              <a:t>colou</a:t>
            </a:r>
            <a:r>
              <a:rPr lang="en-US" altLang="ru-RU" dirty="0" err="1">
                <a:latin typeface="Times New Roman" pitchFamily="18" charset="0"/>
                <a:cs typeface="Times New Roman" pitchFamily="18" charset="0"/>
              </a:rPr>
              <a:t>r</a:t>
            </a:r>
            <a:r>
              <a:rPr lang="en-US" altLang="ru-RU" dirty="0">
                <a:latin typeface="Times New Roman" pitchFamily="18" charset="0"/>
                <a:cs typeface="Times New Roman" pitchFamily="18" charset="0"/>
              </a:rPr>
              <a:t>.</a:t>
            </a:r>
          </a:p>
          <a:p>
            <a:pPr>
              <a:lnSpc>
                <a:spcPct val="120000"/>
              </a:lnSpc>
              <a:buNone/>
            </a:pPr>
            <a:r>
              <a:rPr lang="en-US" altLang="ru-RU" dirty="0">
                <a:latin typeface="Times New Roman" pitchFamily="18" charset="0"/>
                <a:cs typeface="Times New Roman" pitchFamily="18" charset="0"/>
              </a:rPr>
              <a:t>Marking - Waste. </a:t>
            </a:r>
            <a:r>
              <a:rPr lang="en-US" altLang="ru-RU" i="1" dirty="0" err="1">
                <a:latin typeface="Times New Roman" pitchFamily="18" charset="0"/>
                <a:cs typeface="Times New Roman" pitchFamily="18" charset="0"/>
              </a:rPr>
              <a:t>Klass</a:t>
            </a:r>
            <a:r>
              <a:rPr lang="en-US" altLang="ru-RU" i="1" dirty="0">
                <a:latin typeface="Times New Roman" pitchFamily="18" charset="0"/>
                <a:cs typeface="Times New Roman" pitchFamily="18" charset="0"/>
              </a:rPr>
              <a:t> </a:t>
            </a:r>
            <a:r>
              <a:rPr lang="ru-RU" altLang="ru-RU" i="1" dirty="0">
                <a:latin typeface="Times New Roman" pitchFamily="18" charset="0"/>
                <a:cs typeface="Times New Roman" pitchFamily="18" charset="0"/>
              </a:rPr>
              <a:t>D</a:t>
            </a:r>
            <a:r>
              <a:rPr lang="en-US" altLang="ru-RU" i="1" dirty="0">
                <a:latin typeface="Times New Roman" pitchFamily="18" charset="0"/>
                <a:cs typeface="Times New Roman" pitchFamily="18" charset="0"/>
              </a:rPr>
              <a:t>, code </a:t>
            </a:r>
            <a:r>
              <a:rPr lang="ru-RU" altLang="ru-RU" i="1" dirty="0">
                <a:latin typeface="Times New Roman" pitchFamily="18" charset="0"/>
                <a:cs typeface="Times New Roman" pitchFamily="18" charset="0"/>
              </a:rPr>
              <a:t>o</a:t>
            </a:r>
            <a:r>
              <a:rPr lang="en-US" altLang="ru-RU" i="1" dirty="0">
                <a:latin typeface="Times New Roman" pitchFamily="18" charset="0"/>
                <a:cs typeface="Times New Roman" pitchFamily="18" charset="0"/>
              </a:rPr>
              <a:t>f </a:t>
            </a:r>
            <a:r>
              <a:rPr lang="en-US" altLang="ru-RU" i="1" dirty="0" err="1">
                <a:latin typeface="Times New Roman" pitchFamily="18" charset="0"/>
                <a:cs typeface="Times New Roman" pitchFamily="18" charset="0"/>
              </a:rPr>
              <a:t>depa</a:t>
            </a:r>
            <a:r>
              <a:rPr lang="ru-RU" altLang="ru-RU" i="1" dirty="0">
                <a:latin typeface="Times New Roman" pitchFamily="18" charset="0"/>
                <a:cs typeface="Times New Roman" pitchFamily="18" charset="0"/>
              </a:rPr>
              <a:t>r</a:t>
            </a:r>
            <a:r>
              <a:rPr lang="en-US" altLang="ru-RU" i="1" dirty="0" err="1">
                <a:latin typeface="Times New Roman" pitchFamily="18" charset="0"/>
                <a:cs typeface="Times New Roman" pitchFamily="18" charset="0"/>
              </a:rPr>
              <a:t>tment</a:t>
            </a:r>
            <a:r>
              <a:rPr lang="en-US" altLang="ru-RU" i="1" dirty="0">
                <a:latin typeface="Times New Roman" pitchFamily="18" charset="0"/>
                <a:cs typeface="Times New Roman" pitchFamily="18" charset="0"/>
              </a:rPr>
              <a:t>, name of the hospital, date, name of the responsible for collection of waste.</a:t>
            </a:r>
            <a:endParaRPr lang="ru-RU" altLang="ru-RU" i="1" dirty="0">
              <a:latin typeface="Times New Roman" pitchFamily="18" charset="0"/>
              <a:cs typeface="Times New Roman" pitchFamily="18" charset="0"/>
            </a:endParaRPr>
          </a:p>
          <a:p>
            <a:pPr>
              <a:lnSpc>
                <a:spcPct val="120000"/>
              </a:lnSpc>
            </a:pPr>
            <a:r>
              <a:rPr lang="ru-RU" altLang="ru-RU" b="1" dirty="0" smtClean="0">
                <a:latin typeface="Times New Roman" pitchFamily="18" charset="0"/>
                <a:cs typeface="Times New Roman" pitchFamily="18" charset="0"/>
              </a:rPr>
              <a:t> </a:t>
            </a:r>
            <a:r>
              <a:rPr lang="en-US" altLang="ru-RU" dirty="0">
                <a:latin typeface="Times New Roman" pitchFamily="18" charset="0"/>
                <a:cs typeface="Times New Roman" pitchFamily="18" charset="0"/>
              </a:rPr>
              <a:t/>
            </a:r>
            <a:br>
              <a:rPr lang="en-US" altLang="ru-RU"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368239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 calcmode="lin" valueType="num">
                                      <p:cBhvr additive="base">
                                        <p:cTn id="2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anim calcmode="lin" valueType="num">
                                      <p:cBhvr additive="base">
                                        <p:cTn id="3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6">
                                            <p:txEl>
                                              <p:pRg st="4" end="4"/>
                                            </p:txEl>
                                          </p:spTgt>
                                        </p:tgtEl>
                                        <p:attrNameLst>
                                          <p:attrName>style.visibility</p:attrName>
                                        </p:attrNameLst>
                                      </p:cBhvr>
                                      <p:to>
                                        <p:strVal val="visible"/>
                                      </p:to>
                                    </p:set>
                                    <p:anim calcmode="lin" valueType="num">
                                      <p:cBhvr additive="base">
                                        <p:cTn id="5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4" end="4"/>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anim calcmode="lin" valueType="num">
                                      <p:cBhvr additive="base">
                                        <p:cTn id="6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7" end="7"/>
                                            </p:txEl>
                                          </p:spTgt>
                                        </p:tgtEl>
                                        <p:attrNameLst>
                                          <p:attrName>style.visibility</p:attrName>
                                        </p:attrNameLst>
                                      </p:cBhvr>
                                      <p:to>
                                        <p:strVal val="visible"/>
                                      </p:to>
                                    </p:set>
                                    <p:anim calcmode="lin" valueType="num">
                                      <p:cBhvr additive="base">
                                        <p:cTn id="6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7" end="7"/>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6">
                                            <p:txEl>
                                              <p:pRg st="8" end="8"/>
                                            </p:txEl>
                                          </p:spTgt>
                                        </p:tgtEl>
                                        <p:attrNameLst>
                                          <p:attrName>style.visibility</p:attrName>
                                        </p:attrNameLst>
                                      </p:cBhvr>
                                      <p:to>
                                        <p:strVal val="visible"/>
                                      </p:to>
                                    </p:set>
                                    <p:anim calcmode="lin" valueType="num">
                                      <p:cBhvr additive="base">
                                        <p:cTn id="7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61950" y="267628"/>
            <a:ext cx="5657850" cy="6590371"/>
          </a:xfrm>
        </p:spPr>
        <p:txBody>
          <a:bodyPr>
            <a:normAutofit fontScale="85000" lnSpcReduction="20000"/>
          </a:bodyPr>
          <a:lstStyle/>
          <a:p>
            <a:pPr>
              <a:lnSpc>
                <a:spcPct val="80000"/>
              </a:lnSpc>
              <a:buNone/>
            </a:pPr>
            <a:endParaRPr lang="ru-RU" altLang="ru-RU" b="1" dirty="0" smtClean="0">
              <a:latin typeface="Times New Roman" panose="02020603050405020304" pitchFamily="18" charset="0"/>
              <a:cs typeface="Times New Roman" panose="02020603050405020304" pitchFamily="18" charset="0"/>
            </a:endParaRPr>
          </a:p>
          <a:p>
            <a:pPr>
              <a:lnSpc>
                <a:spcPct val="120000"/>
              </a:lnSpc>
              <a:buNone/>
            </a:pPr>
            <a:r>
              <a:rPr lang="ru-RU" altLang="ru-RU" b="1" dirty="0" smtClean="0">
                <a:latin typeface="Times New Roman" panose="02020603050405020304" pitchFamily="18" charset="0"/>
                <a:cs typeface="Times New Roman" panose="02020603050405020304" pitchFamily="18" charset="0"/>
              </a:rPr>
              <a:t>CLASS «</a:t>
            </a:r>
            <a:r>
              <a:rPr lang="ru-RU" altLang="ru-RU" b="1" dirty="0">
                <a:latin typeface="Times New Roman" pitchFamily="18" charset="0"/>
                <a:cs typeface="Times New Roman" pitchFamily="18" charset="0"/>
              </a:rPr>
              <a:t>Д</a:t>
            </a:r>
            <a:r>
              <a:rPr lang="ru-RU" altLang="ru-RU" b="1" dirty="0" smtClean="0">
                <a:latin typeface="Times New Roman" pitchFamily="18" charset="0"/>
                <a:cs typeface="Times New Roman" pitchFamily="18" charset="0"/>
              </a:rPr>
              <a:t>». </a:t>
            </a:r>
            <a:r>
              <a:rPr lang="en-US" altLang="ru-RU" b="1" dirty="0">
                <a:latin typeface="Times New Roman" pitchFamily="18" charset="0"/>
                <a:cs typeface="Times New Roman" pitchFamily="18" charset="0"/>
              </a:rPr>
              <a:t>R</a:t>
            </a:r>
            <a:r>
              <a:rPr lang="ru-RU" altLang="ru-RU" b="1" dirty="0" err="1">
                <a:latin typeface="Times New Roman" pitchFamily="18" charset="0"/>
                <a:cs typeface="Times New Roman" pitchFamily="18" charset="0"/>
              </a:rPr>
              <a:t>adioactive</a:t>
            </a:r>
            <a:r>
              <a:rPr lang="en-US" altLang="ru-RU" b="1" dirty="0">
                <a:latin typeface="Times New Roman" pitchFamily="18" charset="0"/>
                <a:cs typeface="Times New Roman" pitchFamily="18" charset="0"/>
              </a:rPr>
              <a:t> </a:t>
            </a:r>
            <a:r>
              <a:rPr lang="en-US" altLang="ru-RU" b="1" dirty="0" smtClean="0">
                <a:latin typeface="Times New Roman" pitchFamily="18" charset="0"/>
                <a:cs typeface="Times New Roman" pitchFamily="18" charset="0"/>
              </a:rPr>
              <a:t>waste</a:t>
            </a:r>
            <a:endParaRPr lang="ru-RU" altLang="ru-RU" b="1" dirty="0" smtClean="0">
              <a:latin typeface="Times New Roman" pitchFamily="18" charset="0"/>
              <a:cs typeface="Times New Roman" pitchFamily="18" charset="0"/>
            </a:endParaRPr>
          </a:p>
          <a:p>
            <a:pPr>
              <a:lnSpc>
                <a:spcPct val="120000"/>
              </a:lnSpc>
              <a:buNone/>
            </a:pPr>
            <a:r>
              <a:rPr lang="ru-RU" altLang="ru-RU" b="1" dirty="0" smtClean="0">
                <a:latin typeface="Times New Roman" pitchFamily="18" charset="0"/>
                <a:cs typeface="Times New Roman" pitchFamily="18" charset="0"/>
              </a:rPr>
              <a:t> </a:t>
            </a:r>
            <a:r>
              <a:rPr lang="en-US" altLang="ru-RU" dirty="0">
                <a:latin typeface="Times New Roman" pitchFamily="18" charset="0"/>
                <a:cs typeface="Times New Roman" pitchFamily="18" charset="0"/>
              </a:rPr>
              <a:t/>
            </a:r>
            <a:br>
              <a:rPr lang="en-US" altLang="ru-RU" dirty="0">
                <a:latin typeface="Times New Roman" pitchFamily="18" charset="0"/>
                <a:cs typeface="Times New Roman" pitchFamily="18" charset="0"/>
              </a:rPr>
            </a:br>
            <a:r>
              <a:rPr lang="en-US" altLang="ru-RU" b="1" dirty="0">
                <a:latin typeface="Times New Roman" pitchFamily="18" charset="0"/>
                <a:cs typeface="Times New Roman" pitchFamily="18" charset="0"/>
              </a:rPr>
              <a:t>Waste</a:t>
            </a:r>
            <a:r>
              <a:rPr lang="ru-RU" altLang="ru-RU" b="1" dirty="0">
                <a:latin typeface="Times New Roman" pitchFamily="18" charset="0"/>
                <a:cs typeface="Times New Roman" pitchFamily="18" charset="0"/>
              </a:rPr>
              <a:t> CLASS </a:t>
            </a:r>
            <a:r>
              <a:rPr lang="ru-RU" altLang="ru-RU" b="1" dirty="0" smtClean="0">
                <a:latin typeface="Times New Roman" pitchFamily="18" charset="0"/>
                <a:cs typeface="Times New Roman" pitchFamily="18" charset="0"/>
              </a:rPr>
              <a:t>«</a:t>
            </a:r>
            <a:r>
              <a:rPr lang="ru-RU" altLang="ru-RU" b="1" dirty="0">
                <a:latin typeface="Times New Roman" pitchFamily="18" charset="0"/>
                <a:cs typeface="Times New Roman" pitchFamily="18" charset="0"/>
              </a:rPr>
              <a:t>Д</a:t>
            </a:r>
            <a:r>
              <a:rPr lang="ru-RU" altLang="ru-RU" b="1" dirty="0" smtClean="0">
                <a:latin typeface="Times New Roman" pitchFamily="18" charset="0"/>
                <a:cs typeface="Times New Roman" pitchFamily="18" charset="0"/>
              </a:rPr>
              <a:t>»</a:t>
            </a:r>
            <a:r>
              <a:rPr lang="en-US" altLang="ru-RU" b="1" dirty="0" smtClean="0">
                <a:latin typeface="Times New Roman" pitchFamily="18" charset="0"/>
                <a:cs typeface="Times New Roman" pitchFamily="18" charset="0"/>
              </a:rPr>
              <a:t> </a:t>
            </a:r>
            <a:r>
              <a:rPr lang="en-US" altLang="ru-RU" dirty="0">
                <a:latin typeface="Times New Roman" pitchFamily="18" charset="0"/>
                <a:cs typeface="Times New Roman" pitchFamily="18" charset="0"/>
              </a:rPr>
              <a:t>is all kinds of waste containing radioactive </a:t>
            </a:r>
            <a:r>
              <a:rPr lang="ru-RU" altLang="ru-RU" dirty="0">
                <a:latin typeface="Times New Roman" pitchFamily="18" charset="0"/>
                <a:cs typeface="Times New Roman" pitchFamily="18" charset="0"/>
              </a:rPr>
              <a:t>c</a:t>
            </a:r>
            <a:r>
              <a:rPr lang="en-US" altLang="ru-RU" dirty="0" err="1">
                <a:latin typeface="Times New Roman" pitchFamily="18" charset="0"/>
                <a:cs typeface="Times New Roman" pitchFamily="18" charset="0"/>
              </a:rPr>
              <a:t>omponent</a:t>
            </a:r>
            <a:r>
              <a:rPr lang="ru-RU" altLang="ru-RU" dirty="0">
                <a:latin typeface="Times New Roman" pitchFamily="18" charset="0"/>
                <a:cs typeface="Times New Roman" pitchFamily="18" charset="0"/>
              </a:rPr>
              <a:t>s</a:t>
            </a:r>
            <a:r>
              <a:rPr lang="en-US" altLang="ru-RU" dirty="0">
                <a:latin typeface="Times New Roman" pitchFamily="18" charset="0"/>
                <a:cs typeface="Times New Roman" pitchFamily="18" charset="0"/>
              </a:rPr>
              <a:t>.</a:t>
            </a:r>
          </a:p>
          <a:p>
            <a:pPr>
              <a:lnSpc>
                <a:spcPct val="120000"/>
              </a:lnSpc>
              <a:buNone/>
            </a:pPr>
            <a:endParaRPr lang="en-US" altLang="ru-RU" dirty="0">
              <a:latin typeface="Times New Roman" pitchFamily="18" charset="0"/>
              <a:cs typeface="Times New Roman" pitchFamily="18" charset="0"/>
            </a:endParaRPr>
          </a:p>
          <a:p>
            <a:pPr>
              <a:lnSpc>
                <a:spcPct val="120000"/>
              </a:lnSpc>
              <a:buNone/>
            </a:pPr>
            <a:r>
              <a:rPr lang="en-US" altLang="ru-RU" b="1" dirty="0">
                <a:latin typeface="Times New Roman" pitchFamily="18" charset="0"/>
                <a:cs typeface="Times New Roman" pitchFamily="18" charset="0"/>
              </a:rPr>
              <a:t>Places of </a:t>
            </a:r>
            <a:r>
              <a:rPr lang="ru-RU" altLang="ru-RU" b="1" dirty="0">
                <a:latin typeface="Times New Roman" pitchFamily="18" charset="0"/>
                <a:cs typeface="Times New Roman" pitchFamily="18" charset="0"/>
              </a:rPr>
              <a:t>f</a:t>
            </a:r>
            <a:r>
              <a:rPr lang="en-US" altLang="ru-RU" b="1" dirty="0" err="1">
                <a:latin typeface="Times New Roman" pitchFamily="18" charset="0"/>
                <a:cs typeface="Times New Roman" pitchFamily="18" charset="0"/>
              </a:rPr>
              <a:t>ormation</a:t>
            </a:r>
            <a:r>
              <a:rPr lang="en-US" altLang="ru-RU" b="1" dirty="0">
                <a:latin typeface="Times New Roman" pitchFamily="18" charset="0"/>
                <a:cs typeface="Times New Roman" pitchFamily="18" charset="0"/>
              </a:rPr>
              <a:t>:</a:t>
            </a:r>
          </a:p>
          <a:p>
            <a:pPr>
              <a:lnSpc>
                <a:spcPct val="120000"/>
              </a:lnSpc>
              <a:buNone/>
            </a:pPr>
            <a:r>
              <a:rPr lang="en-US" altLang="ru-RU" dirty="0">
                <a:latin typeface="Times New Roman" pitchFamily="18" charset="0"/>
                <a:cs typeface="Times New Roman" pitchFamily="18" charset="0"/>
              </a:rPr>
              <a:t>1. Diagnostic laboratories or </a:t>
            </a:r>
            <a:r>
              <a:rPr lang="ru-RU" altLang="ru-RU" dirty="0">
                <a:latin typeface="Times New Roman" pitchFamily="18" charset="0"/>
                <a:cs typeface="Times New Roman" pitchFamily="18" charset="0"/>
              </a:rPr>
              <a:t>d</a:t>
            </a:r>
            <a:r>
              <a:rPr lang="en-US" altLang="ru-RU" dirty="0" err="1">
                <a:latin typeface="Times New Roman" pitchFamily="18" charset="0"/>
                <a:cs typeface="Times New Roman" pitchFamily="18" charset="0"/>
              </a:rPr>
              <a:t>epartments</a:t>
            </a:r>
            <a:endParaRPr lang="en-US" altLang="ru-RU" dirty="0">
              <a:latin typeface="Times New Roman" pitchFamily="18" charset="0"/>
              <a:cs typeface="Times New Roman" pitchFamily="18" charset="0"/>
            </a:endParaRPr>
          </a:p>
          <a:p>
            <a:pPr>
              <a:lnSpc>
                <a:spcPct val="120000"/>
              </a:lnSpc>
              <a:buNone/>
            </a:pPr>
            <a:r>
              <a:rPr lang="en-US" altLang="ru-RU" dirty="0">
                <a:latin typeface="Times New Roman" pitchFamily="18" charset="0"/>
                <a:cs typeface="Times New Roman" pitchFamily="18" charset="0"/>
              </a:rPr>
              <a:t>2. </a:t>
            </a:r>
            <a:r>
              <a:rPr lang="ru-RU" altLang="ru-RU" dirty="0">
                <a:latin typeface="Times New Roman" pitchFamily="18" charset="0"/>
                <a:cs typeface="Times New Roman" pitchFamily="18" charset="0"/>
              </a:rPr>
              <a:t>R</a:t>
            </a:r>
            <a:r>
              <a:rPr lang="en-US" altLang="ru-RU" dirty="0" err="1">
                <a:latin typeface="Times New Roman" pitchFamily="18" charset="0"/>
                <a:cs typeface="Times New Roman" pitchFamily="18" charset="0"/>
              </a:rPr>
              <a:t>adioisotope</a:t>
            </a:r>
            <a:r>
              <a:rPr lang="en-US" altLang="ru-RU" dirty="0">
                <a:latin typeface="Times New Roman" pitchFamily="18" charset="0"/>
                <a:cs typeface="Times New Roman" pitchFamily="18" charset="0"/>
              </a:rPr>
              <a:t> laboratory</a:t>
            </a:r>
          </a:p>
          <a:p>
            <a:pPr>
              <a:lnSpc>
                <a:spcPct val="120000"/>
              </a:lnSpc>
              <a:buNone/>
            </a:pPr>
            <a:r>
              <a:rPr lang="en-US" altLang="ru-RU" dirty="0">
                <a:latin typeface="Times New Roman" pitchFamily="18" charset="0"/>
                <a:cs typeface="Times New Roman" pitchFamily="18" charset="0"/>
              </a:rPr>
              <a:t>3. X-ray rooms</a:t>
            </a:r>
          </a:p>
          <a:p>
            <a:pPr>
              <a:lnSpc>
                <a:spcPct val="120000"/>
              </a:lnSpc>
              <a:buNone/>
            </a:pPr>
            <a:endParaRPr lang="en-US" altLang="ru-RU" dirty="0">
              <a:latin typeface="Times New Roman" pitchFamily="18" charset="0"/>
              <a:cs typeface="Times New Roman" pitchFamily="18" charset="0"/>
            </a:endParaRPr>
          </a:p>
          <a:p>
            <a:pPr>
              <a:lnSpc>
                <a:spcPct val="120000"/>
              </a:lnSpc>
              <a:buNone/>
            </a:pPr>
            <a:r>
              <a:rPr lang="en-US" altLang="ru-RU" dirty="0">
                <a:latin typeface="Times New Roman" pitchFamily="18" charset="0"/>
                <a:cs typeface="Times New Roman" pitchFamily="18" charset="0"/>
              </a:rPr>
              <a:t>Collection, storage and </a:t>
            </a:r>
            <a:r>
              <a:rPr lang="ru-RU" altLang="ru-RU" dirty="0">
                <a:latin typeface="Times New Roman" pitchFamily="18" charset="0"/>
                <a:cs typeface="Times New Roman" pitchFamily="18" charset="0"/>
              </a:rPr>
              <a:t>r</a:t>
            </a:r>
            <a:r>
              <a:rPr lang="en-US" altLang="ru-RU" dirty="0" err="1">
                <a:latin typeface="Times New Roman" pitchFamily="18" charset="0"/>
                <a:cs typeface="Times New Roman" pitchFamily="18" charset="0"/>
              </a:rPr>
              <a:t>emoval</a:t>
            </a:r>
            <a:r>
              <a:rPr lang="en-US" altLang="ru-RU" dirty="0">
                <a:latin typeface="Times New Roman" pitchFamily="18" charset="0"/>
                <a:cs typeface="Times New Roman" pitchFamily="18" charset="0"/>
              </a:rPr>
              <a:t> waste of this class </a:t>
            </a:r>
            <a:r>
              <a:rPr lang="ru-RU" altLang="ru-RU" dirty="0">
                <a:latin typeface="Times New Roman" pitchFamily="18" charset="0"/>
                <a:cs typeface="Times New Roman" pitchFamily="18" charset="0"/>
              </a:rPr>
              <a:t>c</a:t>
            </a:r>
            <a:r>
              <a:rPr lang="en-US" altLang="ru-RU" dirty="0" err="1">
                <a:latin typeface="Times New Roman" pitchFamily="18" charset="0"/>
                <a:cs typeface="Times New Roman" pitchFamily="18" charset="0"/>
              </a:rPr>
              <a:t>arry</a:t>
            </a:r>
            <a:r>
              <a:rPr lang="en-US" altLang="ru-RU" dirty="0">
                <a:latin typeface="Times New Roman" pitchFamily="18" charset="0"/>
                <a:cs typeface="Times New Roman" pitchFamily="18" charset="0"/>
              </a:rPr>
              <a:t> o</a:t>
            </a:r>
            <a:r>
              <a:rPr lang="ru-RU" altLang="ru-RU" dirty="0">
                <a:latin typeface="Times New Roman" pitchFamily="18" charset="0"/>
                <a:cs typeface="Times New Roman" pitchFamily="18" charset="0"/>
              </a:rPr>
              <a:t>u</a:t>
            </a:r>
            <a:r>
              <a:rPr lang="en-US" altLang="ru-RU" dirty="0">
                <a:latin typeface="Times New Roman" pitchFamily="18" charset="0"/>
                <a:cs typeface="Times New Roman" pitchFamily="18" charset="0"/>
              </a:rPr>
              <a:t>t in accordance with the r</a:t>
            </a:r>
            <a:r>
              <a:rPr lang="ru-RU" altLang="ru-RU" dirty="0">
                <a:latin typeface="Times New Roman" pitchFamily="18" charset="0"/>
                <a:cs typeface="Times New Roman" pitchFamily="18" charset="0"/>
              </a:rPr>
              <a:t>u</a:t>
            </a:r>
            <a:r>
              <a:rPr lang="en-US" altLang="ru-RU" dirty="0">
                <a:latin typeface="Times New Roman" pitchFamily="18" charset="0"/>
                <a:cs typeface="Times New Roman" pitchFamily="18" charset="0"/>
              </a:rPr>
              <a:t>les for work with radioactive substances.</a:t>
            </a:r>
            <a:endParaRPr lang="ru-RU" altLang="ru-RU" dirty="0">
              <a:latin typeface="Times New Roman" pitchFamily="18" charset="0"/>
              <a:cs typeface="Times New Roman" pitchFamily="18" charset="0"/>
            </a:endParaRPr>
          </a:p>
          <a:p>
            <a:endParaRPr lang="ru-RU" dirty="0"/>
          </a:p>
        </p:txBody>
      </p:sp>
      <p:sp>
        <p:nvSpPr>
          <p:cNvPr id="4" name="Объект 3"/>
          <p:cNvSpPr>
            <a:spLocks noGrp="1"/>
          </p:cNvSpPr>
          <p:nvPr>
            <p:ph sz="half" idx="2"/>
          </p:nvPr>
        </p:nvSpPr>
        <p:spPr/>
        <p:txBody>
          <a:bodyPr>
            <a:normAutofit fontScale="85000" lnSpcReduction="20000"/>
          </a:bodyPr>
          <a:lstStyle/>
          <a:p>
            <a:endParaRPr lang="ru-RU"/>
          </a:p>
        </p:txBody>
      </p:sp>
    </p:spTree>
    <p:extLst>
      <p:ext uri="{BB962C8B-B14F-4D97-AF65-F5344CB8AC3E}">
        <p14:creationId xmlns:p14="http://schemas.microsoft.com/office/powerpoint/2010/main" xmlns="" val="169816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85800"/>
            <a:ext cx="10515600" cy="609600"/>
          </a:xfrm>
        </p:spPr>
        <p:txBody>
          <a:bodyPr>
            <a:normAutofit fontScale="90000"/>
          </a:bodyPr>
          <a:lstStyle/>
          <a:p>
            <a:pPr marL="0" indent="0"/>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Collection</a:t>
            </a:r>
            <a:r>
              <a:rPr lang="ru-RU" sz="2700" b="1"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and disposal</a:t>
            </a:r>
            <a:r>
              <a:rPr lang="ru-RU" sz="2700" b="1" dirty="0" smtClean="0">
                <a:latin typeface="Times New Roman" pitchFamily="18" charset="0"/>
                <a:cs typeface="Times New Roman" pitchFamily="18" charset="0"/>
              </a:rPr>
              <a:t>/</a:t>
            </a:r>
            <a:r>
              <a:rPr lang="en-US" sz="2700" b="1" dirty="0" smtClean="0">
                <a:latin typeface="Times New Roman" pitchFamily="18" charset="0"/>
                <a:cs typeface="Times New Roman" pitchFamily="18" charset="0"/>
              </a:rPr>
              <a:t>decontamination of medical</a:t>
            </a:r>
            <a:r>
              <a:rPr lang="ru-RU" sz="2700" b="1"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waste </a:t>
            </a: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2 ways</a:t>
            </a:r>
            <a:r>
              <a:rPr lang="ru-RU"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centralized way</a:t>
            </a:r>
            <a:r>
              <a:rPr lang="ru-RU"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and decentralized way</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Объект 2"/>
          <p:cNvSpPr>
            <a:spLocks noGrp="1"/>
          </p:cNvSpPr>
          <p:nvPr>
            <p:ph sz="half" idx="1"/>
          </p:nvPr>
        </p:nvSpPr>
        <p:spPr>
          <a:xfrm>
            <a:off x="317500" y="1276350"/>
            <a:ext cx="4127500" cy="4900613"/>
          </a:xfrm>
        </p:spPr>
        <p:txBody>
          <a:bodyPr/>
          <a:lstStyle/>
          <a:p>
            <a:pPr marL="0" indent="0"/>
            <a:r>
              <a:rPr lang="en-US" b="1" dirty="0" smtClean="0"/>
              <a:t>Scheme</a:t>
            </a:r>
            <a:r>
              <a:rPr lang="ru-RU" b="1" dirty="0" smtClean="0"/>
              <a:t> </a:t>
            </a:r>
            <a:r>
              <a:rPr lang="en-US" b="1" dirty="0"/>
              <a:t>centralized way</a:t>
            </a:r>
            <a:endParaRPr lang="ru-RU" b="1" dirty="0"/>
          </a:p>
          <a:p>
            <a:endParaRPr lang="ru-RU" dirty="0"/>
          </a:p>
        </p:txBody>
      </p:sp>
      <p:sp>
        <p:nvSpPr>
          <p:cNvPr id="4" name="Объект 3"/>
          <p:cNvSpPr>
            <a:spLocks noGrp="1"/>
          </p:cNvSpPr>
          <p:nvPr>
            <p:ph sz="half" idx="2"/>
          </p:nvPr>
        </p:nvSpPr>
        <p:spPr>
          <a:xfrm>
            <a:off x="4419600" y="1162050"/>
            <a:ext cx="7524750" cy="5014913"/>
          </a:xfrm>
        </p:spPr>
        <p:txBody>
          <a:bodyPr/>
          <a:lstStyle/>
          <a:p>
            <a:pPr algn="ctr"/>
            <a:r>
              <a:rPr lang="en-US" b="1" dirty="0" smtClean="0"/>
              <a:t>Scheme</a:t>
            </a:r>
            <a:r>
              <a:rPr lang="ru-RU" b="1" dirty="0" smtClean="0"/>
              <a:t> </a:t>
            </a:r>
            <a:r>
              <a:rPr lang="en-US" b="1" dirty="0"/>
              <a:t>decentralized way</a:t>
            </a:r>
            <a:endParaRPr lang="ru-RU" b="1" dirty="0"/>
          </a:p>
          <a:p>
            <a:pPr algn="ctr"/>
            <a:endParaRPr lang="ru-RU" dirty="0"/>
          </a:p>
          <a:p>
            <a:endParaRPr lang="ru-RU" dirty="0"/>
          </a:p>
        </p:txBody>
      </p:sp>
      <p:sp>
        <p:nvSpPr>
          <p:cNvPr id="5" name="Прямоугольник 4"/>
          <p:cNvSpPr/>
          <p:nvPr/>
        </p:nvSpPr>
        <p:spPr>
          <a:xfrm>
            <a:off x="311150" y="1784350"/>
            <a:ext cx="4076700" cy="596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ru-RU" b="1" dirty="0">
                <a:solidFill>
                  <a:schemeClr val="tx1"/>
                </a:solidFill>
                <a:latin typeface="Times New Roman" panose="02020603050405020304" pitchFamily="18" charset="0"/>
                <a:cs typeface="Times New Roman" panose="02020603050405020304" pitchFamily="18" charset="0"/>
              </a:rPr>
              <a:t>waste </a:t>
            </a:r>
            <a:r>
              <a:rPr lang="en-US" altLang="ru-RU" b="1" dirty="0" smtClean="0">
                <a:solidFill>
                  <a:schemeClr val="tx1"/>
                </a:solidFill>
                <a:latin typeface="Times New Roman" panose="02020603050405020304" pitchFamily="18" charset="0"/>
                <a:cs typeface="Times New Roman" panose="02020603050405020304" pitchFamily="18" charset="0"/>
              </a:rPr>
              <a:t>collection in place of formation</a:t>
            </a:r>
            <a:r>
              <a:rPr lang="ru-RU" altLang="ru-RU" b="1" dirty="0" smtClean="0">
                <a:solidFill>
                  <a:schemeClr val="tx1"/>
                </a:solidFill>
                <a:latin typeface="Times New Roman" panose="02020603050405020304" pitchFamily="18" charset="0"/>
                <a:cs typeface="Times New Roman" panose="02020603050405020304" pitchFamily="18" charset="0"/>
              </a:rPr>
              <a:t> </a:t>
            </a:r>
            <a:endParaRPr lang="ru-RU" dirty="0">
              <a:solidFill>
                <a:schemeClr val="tx1"/>
              </a:solidFill>
            </a:endParaRPr>
          </a:p>
        </p:txBody>
      </p:sp>
      <p:sp>
        <p:nvSpPr>
          <p:cNvPr id="6" name="Прямоугольник 5"/>
          <p:cNvSpPr/>
          <p:nvPr/>
        </p:nvSpPr>
        <p:spPr>
          <a:xfrm>
            <a:off x="311150" y="3048000"/>
            <a:ext cx="4076700" cy="1047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ru-RU" b="1" dirty="0">
                <a:solidFill>
                  <a:schemeClr val="tx1"/>
                </a:solidFill>
              </a:rPr>
              <a:t>Recycling of </a:t>
            </a:r>
            <a:r>
              <a:rPr lang="en-US" altLang="ru-RU" b="1" dirty="0" smtClean="0">
                <a:solidFill>
                  <a:schemeClr val="tx1"/>
                </a:solidFill>
              </a:rPr>
              <a:t>waste</a:t>
            </a:r>
            <a:r>
              <a:rPr lang="ru-RU" altLang="ru-RU" b="1" dirty="0" smtClean="0">
                <a:solidFill>
                  <a:schemeClr val="tx1"/>
                </a:solidFill>
              </a:rPr>
              <a:t> </a:t>
            </a:r>
            <a:r>
              <a:rPr lang="en-US" altLang="ru-RU" b="1" dirty="0">
                <a:solidFill>
                  <a:schemeClr val="tx1"/>
                </a:solidFill>
              </a:rPr>
              <a:t>in a medical </a:t>
            </a:r>
            <a:r>
              <a:rPr lang="en-US" altLang="ru-RU" b="1" dirty="0" smtClean="0">
                <a:solidFill>
                  <a:schemeClr val="tx1"/>
                </a:solidFill>
              </a:rPr>
              <a:t>organization</a:t>
            </a:r>
            <a:r>
              <a:rPr lang="ru-RU" altLang="ru-RU" b="1" dirty="0" smtClean="0">
                <a:solidFill>
                  <a:schemeClr val="tx1"/>
                </a:solidFill>
              </a:rPr>
              <a:t> </a:t>
            </a:r>
            <a:r>
              <a:rPr lang="en-US" altLang="ru-RU" b="1" dirty="0">
                <a:solidFill>
                  <a:schemeClr val="tx1"/>
                </a:solidFill>
              </a:rPr>
              <a:t>in a special equipment</a:t>
            </a:r>
            <a:endParaRPr lang="ru-RU" dirty="0">
              <a:solidFill>
                <a:schemeClr val="tx1"/>
              </a:solidFill>
            </a:endParaRPr>
          </a:p>
        </p:txBody>
      </p:sp>
      <p:sp>
        <p:nvSpPr>
          <p:cNvPr id="7" name="Прямоугольник 6"/>
          <p:cNvSpPr/>
          <p:nvPr/>
        </p:nvSpPr>
        <p:spPr>
          <a:xfrm>
            <a:off x="5308600" y="1663700"/>
            <a:ext cx="4940300" cy="596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ru-RU" b="1" dirty="0" smtClean="0">
                <a:solidFill>
                  <a:schemeClr val="tx1"/>
                </a:solidFill>
                <a:latin typeface="Times New Roman" panose="02020603050405020304" pitchFamily="18" charset="0"/>
                <a:cs typeface="Times New Roman" panose="02020603050405020304" pitchFamily="18" charset="0"/>
              </a:rPr>
              <a:t>Waste collection in place of formation</a:t>
            </a:r>
            <a:r>
              <a:rPr lang="ru-RU" altLang="ru-RU" b="1" dirty="0" smtClean="0">
                <a:solidFill>
                  <a:schemeClr val="tx1"/>
                </a:solidFill>
                <a:latin typeface="Times New Roman" panose="02020603050405020304" pitchFamily="18" charset="0"/>
                <a:cs typeface="Times New Roman" panose="02020603050405020304" pitchFamily="18" charset="0"/>
              </a:rPr>
              <a:t> </a:t>
            </a:r>
            <a:endParaRPr lang="ru-RU" dirty="0">
              <a:solidFill>
                <a:schemeClr val="tx1"/>
              </a:solidFill>
            </a:endParaRPr>
          </a:p>
          <a:p>
            <a:pPr algn="ctr"/>
            <a:endParaRPr lang="ru-RU" dirty="0"/>
          </a:p>
        </p:txBody>
      </p:sp>
      <p:sp>
        <p:nvSpPr>
          <p:cNvPr id="8" name="Прямоугольник 7"/>
          <p:cNvSpPr/>
          <p:nvPr/>
        </p:nvSpPr>
        <p:spPr>
          <a:xfrm>
            <a:off x="5384800" y="5911850"/>
            <a:ext cx="4940300" cy="596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ru-RU" b="1" dirty="0">
                <a:solidFill>
                  <a:schemeClr val="tx1"/>
                </a:solidFill>
              </a:rPr>
              <a:t>Recycling of waste</a:t>
            </a:r>
            <a:r>
              <a:rPr lang="ru-RU" altLang="ru-RU" b="1" dirty="0">
                <a:solidFill>
                  <a:schemeClr val="tx1"/>
                </a:solidFill>
              </a:rPr>
              <a:t> </a:t>
            </a:r>
            <a:r>
              <a:rPr lang="en-US" altLang="ru-RU" b="1" dirty="0">
                <a:solidFill>
                  <a:schemeClr val="tx1"/>
                </a:solidFill>
              </a:rPr>
              <a:t>in </a:t>
            </a:r>
            <a:r>
              <a:rPr lang="en-US" altLang="ru-RU" b="1" dirty="0" smtClean="0">
                <a:solidFill>
                  <a:schemeClr val="tx1"/>
                </a:solidFill>
              </a:rPr>
              <a:t>a </a:t>
            </a:r>
            <a:r>
              <a:rPr lang="en-US" altLang="ru-RU" b="1" dirty="0">
                <a:solidFill>
                  <a:schemeClr val="tx1"/>
                </a:solidFill>
              </a:rPr>
              <a:t>special organizations</a:t>
            </a:r>
            <a:endParaRPr lang="ru-RU" dirty="0"/>
          </a:p>
        </p:txBody>
      </p:sp>
      <p:sp>
        <p:nvSpPr>
          <p:cNvPr id="9" name="Прямоугольник 8"/>
          <p:cNvSpPr/>
          <p:nvPr/>
        </p:nvSpPr>
        <p:spPr>
          <a:xfrm>
            <a:off x="5308600" y="4737100"/>
            <a:ext cx="4940300" cy="596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Times New Roman" pitchFamily="18" charset="0"/>
                <a:cs typeface="Times New Roman" pitchFamily="18" charset="0"/>
              </a:rPr>
              <a:t>Transportation of waste from hospital in specialized neutralizing organization</a:t>
            </a:r>
            <a:endParaRPr lang="ru-RU" sz="1600" b="1" dirty="0">
              <a:solidFill>
                <a:schemeClr val="tx1"/>
              </a:solidFill>
              <a:latin typeface="Times New Roman" pitchFamily="18" charset="0"/>
              <a:cs typeface="Times New Roman" pitchFamily="18" charset="0"/>
            </a:endParaRPr>
          </a:p>
        </p:txBody>
      </p:sp>
      <p:sp>
        <p:nvSpPr>
          <p:cNvPr id="11" name="Прямоугольник 10"/>
          <p:cNvSpPr/>
          <p:nvPr/>
        </p:nvSpPr>
        <p:spPr>
          <a:xfrm>
            <a:off x="5308600" y="3644900"/>
            <a:ext cx="4940300" cy="666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Waste transportation from place of collection in the places temporary storage </a:t>
            </a:r>
            <a:endParaRPr lang="ru-RU" b="1" dirty="0">
              <a:solidFill>
                <a:schemeClr val="tx1"/>
              </a:solidFill>
            </a:endParaRPr>
          </a:p>
        </p:txBody>
      </p:sp>
      <p:sp>
        <p:nvSpPr>
          <p:cNvPr id="12" name="Прямоугольник 11"/>
          <p:cNvSpPr/>
          <p:nvPr/>
        </p:nvSpPr>
        <p:spPr>
          <a:xfrm>
            <a:off x="5308600" y="2616200"/>
            <a:ext cx="4940300" cy="66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imes New Roman" pitchFamily="18" charset="0"/>
                <a:cs typeface="Times New Roman" pitchFamily="18" charset="0"/>
              </a:rPr>
              <a:t>Waste  </a:t>
            </a:r>
            <a:r>
              <a:rPr lang="en-US" altLang="ru-RU" b="1" dirty="0" smtClean="0">
                <a:solidFill>
                  <a:schemeClr val="tx1"/>
                </a:solidFill>
                <a:latin typeface="Times New Roman" panose="02020603050405020304" pitchFamily="18" charset="0"/>
                <a:cs typeface="Times New Roman" panose="02020603050405020304" pitchFamily="18" charset="0"/>
              </a:rPr>
              <a:t>disinfection</a:t>
            </a:r>
            <a:endParaRPr lang="ru-RU" b="1" dirty="0" smtClean="0">
              <a:solidFill>
                <a:schemeClr val="tx1"/>
              </a:solidFill>
            </a:endParaRPr>
          </a:p>
          <a:p>
            <a:pPr algn="ctr"/>
            <a:endParaRPr lang="ru-RU" dirty="0"/>
          </a:p>
        </p:txBody>
      </p:sp>
      <p:sp>
        <p:nvSpPr>
          <p:cNvPr id="13" name="Прямоугольник 12"/>
          <p:cNvSpPr/>
          <p:nvPr/>
        </p:nvSpPr>
        <p:spPr>
          <a:xfrm>
            <a:off x="5702110" y="3244334"/>
            <a:ext cx="237566" cy="369332"/>
          </a:xfrm>
          <a:prstGeom prst="rect">
            <a:avLst/>
          </a:prstGeom>
        </p:spPr>
        <p:txBody>
          <a:bodyPr wrap="none">
            <a:spAutoFit/>
          </a:bodyPr>
          <a:lstStyle/>
          <a:p>
            <a:r>
              <a:rPr lang="en-US" dirty="0" smtClean="0"/>
              <a:t> </a:t>
            </a:r>
            <a:endParaRPr lang="ru-RU" dirty="0"/>
          </a:p>
        </p:txBody>
      </p:sp>
      <p:cxnSp>
        <p:nvCxnSpPr>
          <p:cNvPr id="15" name="Прямая со стрелкой 14"/>
          <p:cNvCxnSpPr>
            <a:stCxn id="5" idx="2"/>
            <a:endCxn id="6" idx="0"/>
          </p:cNvCxnSpPr>
          <p:nvPr/>
        </p:nvCxnSpPr>
        <p:spPr>
          <a:xfrm rot="5400000">
            <a:off x="2016125" y="2714625"/>
            <a:ext cx="666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a:stCxn id="7" idx="2"/>
            <a:endCxn id="12" idx="0"/>
          </p:cNvCxnSpPr>
          <p:nvPr/>
        </p:nvCxnSpPr>
        <p:spPr>
          <a:xfrm rot="5400000">
            <a:off x="7600950" y="2438400"/>
            <a:ext cx="355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12" idx="2"/>
            <a:endCxn id="11" idx="0"/>
          </p:cNvCxnSpPr>
          <p:nvPr/>
        </p:nvCxnSpPr>
        <p:spPr>
          <a:xfrm rot="5400000">
            <a:off x="7594600" y="3460750"/>
            <a:ext cx="3683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11" idx="2"/>
            <a:endCxn id="9" idx="0"/>
          </p:cNvCxnSpPr>
          <p:nvPr/>
        </p:nvCxnSpPr>
        <p:spPr>
          <a:xfrm rot="5400000">
            <a:off x="7566025" y="4524375"/>
            <a:ext cx="4254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a:stCxn id="9" idx="2"/>
          </p:cNvCxnSpPr>
          <p:nvPr/>
        </p:nvCxnSpPr>
        <p:spPr>
          <a:xfrm rot="5400000">
            <a:off x="7480300" y="5588000"/>
            <a:ext cx="552450" cy="444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099563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2100" y="304800"/>
            <a:ext cx="11518900" cy="6553200"/>
          </a:xfrm>
        </p:spPr>
        <p:txBody>
          <a:bodyPr>
            <a:normAutofit lnSpcReduction="10000"/>
          </a:bodyPr>
          <a:lstStyle/>
          <a:p>
            <a:pPr>
              <a:lnSpc>
                <a:spcPct val="100000"/>
              </a:lnSpc>
            </a:pP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Infection</a:t>
            </a:r>
            <a:r>
              <a:rPr lang="ru-RU" b="1" dirty="0" smtClean="0">
                <a:latin typeface="Times New Roman" pitchFamily="18" charset="0"/>
                <a:cs typeface="Times New Roman" pitchFamily="18" charset="0"/>
              </a:rPr>
              <a:t>»</a:t>
            </a:r>
          </a:p>
          <a:p>
            <a:pPr>
              <a:lnSpc>
                <a:spcPct val="100000"/>
              </a:lnSpc>
            </a:pP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Infection</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en-US" dirty="0">
                <a:latin typeface="Times New Roman" pitchFamily="18" charset="0"/>
                <a:cs typeface="Times New Roman" pitchFamily="18" charset="0"/>
              </a:rPr>
              <a:t>is a biological phenomenon characterized by the interaction of a pathogenic microorganism with a </a:t>
            </a:r>
            <a:r>
              <a:rPr lang="en-US" dirty="0" err="1">
                <a:latin typeface="Times New Roman" pitchFamily="18" charset="0"/>
                <a:cs typeface="Times New Roman" pitchFamily="18" charset="0"/>
              </a:rPr>
              <a:t>macroorganism</a:t>
            </a:r>
            <a:r>
              <a:rPr lang="en-US" dirty="0">
                <a:latin typeface="Times New Roman" pitchFamily="18" charset="0"/>
                <a:cs typeface="Times New Roman" pitchFamily="18" charset="0"/>
              </a:rPr>
              <a:t> (human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nSpc>
                <a:spcPct val="100000"/>
              </a:lnSpc>
            </a:pP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Infectious process</a:t>
            </a:r>
            <a:r>
              <a:rPr lang="ru-RU"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nSpc>
                <a:spcPct val="100000"/>
              </a:lnSpc>
            </a:pP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Infectious process</a:t>
            </a:r>
            <a:r>
              <a:rPr lang="ru-RU"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 complex of adaptive reactions of the organism in response to the introduction and proliferation of the pathogen. </a:t>
            </a:r>
            <a:r>
              <a:rPr lang="ru-RU"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Reactions </a:t>
            </a:r>
            <a:r>
              <a:rPr lang="en-US" i="1" dirty="0">
                <a:latin typeface="Times New Roman" pitchFamily="18" charset="0"/>
                <a:cs typeface="Times New Roman" pitchFamily="18" charset="0"/>
              </a:rPr>
              <a:t>aimed at restoration of homeostasis and disturbed biological equilibrium with the </a:t>
            </a:r>
            <a:r>
              <a:rPr lang="en-US" i="1" dirty="0" smtClean="0">
                <a:latin typeface="Times New Roman" pitchFamily="18" charset="0"/>
                <a:cs typeface="Times New Roman" pitchFamily="18" charset="0"/>
              </a:rPr>
              <a:t>environment</a:t>
            </a:r>
            <a:r>
              <a:rPr lang="ru-RU" i="1" dirty="0" smtClean="0">
                <a:latin typeface="Times New Roman" pitchFamily="18" charset="0"/>
                <a:cs typeface="Times New Roman" pitchFamily="18" charset="0"/>
              </a:rPr>
              <a:t>).</a:t>
            </a:r>
          </a:p>
          <a:p>
            <a:pPr>
              <a:lnSpc>
                <a:spcPct val="100000"/>
              </a:lnSpc>
            </a:pPr>
            <a:r>
              <a:rPr lang="en-US" dirty="0">
                <a:latin typeface="Times New Roman" pitchFamily="18" charset="0"/>
                <a:cs typeface="Times New Roman" pitchFamily="18" charset="0"/>
              </a:rPr>
              <a:t>Microorganism that can cause infectious disease is called a </a:t>
            </a:r>
            <a:r>
              <a:rPr lang="en-US" b="1" dirty="0" smtClean="0">
                <a:latin typeface="Times New Roman" pitchFamily="18" charset="0"/>
                <a:cs typeface="Times New Roman" pitchFamily="18" charset="0"/>
              </a:rPr>
              <a:t>pathogen</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0" indent="0">
              <a:lnSpc>
                <a:spcPct val="100000"/>
              </a:lnSpc>
              <a:buNone/>
            </a:pPr>
            <a:endParaRPr lang="ru-RU" b="1" i="1" dirty="0" smtClean="0">
              <a:latin typeface="Times New Roman" pitchFamily="18" charset="0"/>
              <a:cs typeface="Times New Roman" pitchFamily="18" charset="0"/>
            </a:endParaRPr>
          </a:p>
          <a:p>
            <a:pPr marL="0" indent="0">
              <a:lnSpc>
                <a:spcPct val="100000"/>
              </a:lnSpc>
              <a:buNone/>
            </a:pPr>
            <a:r>
              <a:rPr lang="en-US" b="1" i="1" dirty="0" smtClean="0">
                <a:latin typeface="Times New Roman" pitchFamily="18" charset="0"/>
                <a:cs typeface="Times New Roman" pitchFamily="18" charset="0"/>
              </a:rPr>
              <a:t>Properties </a:t>
            </a:r>
            <a:r>
              <a:rPr lang="en-US" b="1" i="1" dirty="0">
                <a:latin typeface="Times New Roman" pitchFamily="18" charset="0"/>
                <a:cs typeface="Times New Roman" pitchFamily="18" charset="0"/>
              </a:rPr>
              <a:t>of </a:t>
            </a:r>
            <a:r>
              <a:rPr lang="en-US" b="1" i="1" dirty="0" smtClean="0">
                <a:latin typeface="Times New Roman" pitchFamily="18" charset="0"/>
                <a:cs typeface="Times New Roman" pitchFamily="18" charset="0"/>
              </a:rPr>
              <a:t>pathogen</a:t>
            </a:r>
            <a:r>
              <a:rPr lang="ru-RU" dirty="0" smtClean="0">
                <a:latin typeface="Times New Roman" pitchFamily="18" charset="0"/>
                <a:cs typeface="Times New Roman" pitchFamily="18" charset="0"/>
              </a:rPr>
              <a:t>:</a:t>
            </a:r>
          </a:p>
          <a:p>
            <a:pPr>
              <a:lnSpc>
                <a:spcPct val="100000"/>
              </a:lnSpc>
            </a:pPr>
            <a:r>
              <a:rPr lang="en-US" b="1" dirty="0" smtClean="0">
                <a:latin typeface="Times New Roman" pitchFamily="18" charset="0"/>
                <a:cs typeface="Times New Roman" pitchFamily="18" charset="0"/>
              </a:rPr>
              <a:t>Invasiveness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the ability of the pathogen to penetrate through the skin and mucous membranes into the internal environment of a </a:t>
            </a:r>
            <a:r>
              <a:rPr lang="en-US" dirty="0" err="1" smtClean="0">
                <a:latin typeface="Times New Roman" pitchFamily="18" charset="0"/>
                <a:cs typeface="Times New Roman" pitchFamily="18" charset="0"/>
              </a:rPr>
              <a:t>macroorganism</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nSpc>
                <a:spcPct val="100000"/>
              </a:lnSpc>
            </a:pPr>
            <a:r>
              <a:rPr lang="en-US" b="1" dirty="0" err="1" smtClean="0">
                <a:latin typeface="Times New Roman" pitchFamily="18" charset="0"/>
                <a:cs typeface="Times New Roman" pitchFamily="18" charset="0"/>
              </a:rPr>
              <a:t>Toxigenicity</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the ability of microbes to produce toxins.</a:t>
            </a: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28131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1103972"/>
          </a:xfrm>
        </p:spPr>
        <p:txBody>
          <a:bodyPr/>
          <a:lstStyle/>
          <a:p>
            <a:pPr algn="ctr"/>
            <a:r>
              <a:rPr lang="en-US" altLang="ru-RU" b="1" dirty="0" smtClean="0">
                <a:latin typeface="Times New Roman" panose="02020603050405020304" pitchFamily="18" charset="0"/>
                <a:cs typeface="Times New Roman" panose="02020603050405020304" pitchFamily="18" charset="0"/>
              </a:rPr>
              <a:t>Give the definition </a:t>
            </a:r>
            <a:r>
              <a:rPr lang="ru-RU" altLang="ru-RU" b="1" dirty="0" smtClean="0">
                <a:latin typeface="Times New Roman" panose="02020603050405020304" pitchFamily="18" charset="0"/>
                <a:cs typeface="Times New Roman" panose="02020603050405020304" pitchFamily="18" charset="0"/>
              </a:rPr>
              <a:t>«</a:t>
            </a:r>
            <a:r>
              <a:rPr lang="en-US" altLang="ru-RU" b="1" dirty="0" smtClean="0">
                <a:latin typeface="Times New Roman" panose="02020603050405020304" pitchFamily="18" charset="0"/>
                <a:cs typeface="Times New Roman" panose="02020603050405020304" pitchFamily="18" charset="0"/>
              </a:rPr>
              <a:t>Disinfection</a:t>
            </a:r>
            <a:r>
              <a:rPr lang="ru-RU" altLang="ru-RU" b="1" dirty="0" smtClean="0">
                <a:latin typeface="Times New Roman" panose="02020603050405020304" pitchFamily="18" charset="0"/>
                <a:cs typeface="Times New Roman" panose="02020603050405020304" pitchFamily="18" charset="0"/>
              </a:rPr>
              <a:t>»</a:t>
            </a:r>
            <a:endParaRPr lang="ru-RU" dirty="0"/>
          </a:p>
        </p:txBody>
      </p:sp>
      <p:sp>
        <p:nvSpPr>
          <p:cNvPr id="3" name="Объект 2"/>
          <p:cNvSpPr>
            <a:spLocks noGrp="1"/>
          </p:cNvSpPr>
          <p:nvPr>
            <p:ph sz="half" idx="1"/>
          </p:nvPr>
        </p:nvSpPr>
        <p:spPr>
          <a:xfrm>
            <a:off x="247650" y="952500"/>
            <a:ext cx="11544300" cy="5905500"/>
          </a:xfrm>
        </p:spPr>
        <p:txBody>
          <a:bodyPr>
            <a:normAutofit/>
          </a:bodyPr>
          <a:lstStyle/>
          <a:p>
            <a:pPr>
              <a:lnSpc>
                <a:spcPct val="120000"/>
              </a:lnSpc>
              <a:spcBef>
                <a:spcPts val="600"/>
              </a:spcBef>
            </a:pPr>
            <a:r>
              <a:rPr lang="en-US" altLang="ru-RU" b="1" dirty="0">
                <a:latin typeface="Times New Roman" pitchFamily="18" charset="0"/>
                <a:cs typeface="Times New Roman" pitchFamily="18" charset="0"/>
              </a:rPr>
              <a:t>Disinfection</a:t>
            </a:r>
            <a:r>
              <a:rPr lang="en-US" altLang="ru-RU" dirty="0">
                <a:latin typeface="Times New Roman" pitchFamily="18" charset="0"/>
                <a:cs typeface="Times New Roman" pitchFamily="18" charset="0"/>
              </a:rPr>
              <a:t> - is the destruction of pathogenic and conditionally pathogenic microorganisms in the air, on-site equipment and medical products in the treatment</a:t>
            </a:r>
            <a:r>
              <a:rPr lang="ru-RU" altLang="ru-RU" dirty="0">
                <a:latin typeface="Times New Roman" pitchFamily="18" charset="0"/>
                <a:cs typeface="Times New Roman" pitchFamily="18" charset="0"/>
              </a:rPr>
              <a:t>-</a:t>
            </a:r>
            <a:r>
              <a:rPr lang="en-US" altLang="ru-RU" dirty="0">
                <a:latin typeface="Times New Roman" pitchFamily="18" charset="0"/>
                <a:cs typeface="Times New Roman" pitchFamily="18" charset="0"/>
              </a:rPr>
              <a:t>and</a:t>
            </a:r>
            <a:r>
              <a:rPr lang="ru-RU" altLang="ru-RU" dirty="0">
                <a:latin typeface="Times New Roman" pitchFamily="18" charset="0"/>
                <a:cs typeface="Times New Roman" pitchFamily="18" charset="0"/>
              </a:rPr>
              <a:t>-</a:t>
            </a:r>
            <a:r>
              <a:rPr lang="en-US" altLang="ru-RU" dirty="0">
                <a:latin typeface="Times New Roman" pitchFamily="18" charset="0"/>
                <a:cs typeface="Times New Roman" pitchFamily="18" charset="0"/>
              </a:rPr>
              <a:t>prophylactic institution.</a:t>
            </a:r>
            <a:endParaRPr lang="ru-RU" altLang="ru-RU" dirty="0">
              <a:latin typeface="Times New Roman" pitchFamily="18" charset="0"/>
              <a:cs typeface="Times New Roman" pitchFamily="18" charset="0"/>
            </a:endParaRPr>
          </a:p>
          <a:p>
            <a:pPr>
              <a:lnSpc>
                <a:spcPct val="120000"/>
              </a:lnSpc>
              <a:spcBef>
                <a:spcPts val="600"/>
              </a:spcBef>
              <a:buNone/>
            </a:pPr>
            <a:endParaRPr lang="ru-RU" altLang="ru-RU" dirty="0">
              <a:latin typeface="Times New Roman" pitchFamily="18" charset="0"/>
              <a:cs typeface="Times New Roman" pitchFamily="18" charset="0"/>
            </a:endParaRPr>
          </a:p>
          <a:p>
            <a:pPr>
              <a:buNone/>
            </a:pPr>
            <a:endParaRPr lang="ru-RU" alt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89968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Таблица 8"/>
          <p:cNvGraphicFramePr>
            <a:graphicFrameLocks noGrp="1"/>
          </p:cNvGraphicFramePr>
          <p:nvPr>
            <p:extLst>
              <p:ext uri="{D42A27DB-BD31-4B8C-83A1-F6EECF244321}">
                <p14:modId xmlns="" xmlns:p14="http://schemas.microsoft.com/office/powerpoint/2010/main" val="4100198877"/>
              </p:ext>
            </p:extLst>
          </p:nvPr>
        </p:nvGraphicFramePr>
        <p:xfrm>
          <a:off x="3378819" y="0"/>
          <a:ext cx="4806176" cy="640080"/>
        </p:xfrm>
        <a:graphic>
          <a:graphicData uri="http://schemas.openxmlformats.org/drawingml/2006/table">
            <a:tbl>
              <a:tblPr firstRow="1" bandRow="1">
                <a:tableStyleId>{5C22544A-7EE6-4342-B048-85BDC9FD1C3A}</a:tableStyleId>
              </a:tblPr>
              <a:tblGrid>
                <a:gridCol w="4806176">
                  <a:extLst>
                    <a:ext uri="{9D8B030D-6E8A-4147-A177-3AD203B41FA5}">
                      <a16:colId xmlns="" xmlns:a16="http://schemas.microsoft.com/office/drawing/2014/main" val="3866872198"/>
                    </a:ext>
                  </a:extLst>
                </a:gridCol>
              </a:tblGrid>
              <a:tr h="605884">
                <a:tc>
                  <a:txBody>
                    <a:bodyPr/>
                    <a:lstStyle/>
                    <a:p>
                      <a:pPr algn="ctr"/>
                      <a:r>
                        <a:rPr lang="en-US" altLang="ru-RU" sz="3600" b="1" dirty="0" smtClean="0">
                          <a:latin typeface="Times New Roman" panose="02020603050405020304" pitchFamily="18" charset="0"/>
                          <a:cs typeface="Times New Roman" panose="02020603050405020304" pitchFamily="18" charset="0"/>
                        </a:rPr>
                        <a:t>Disinfection</a:t>
                      </a:r>
                      <a:endParaRPr lang="ru-RU" sz="3600" dirty="0"/>
                    </a:p>
                  </a:txBody>
                  <a:tcPr/>
                </a:tc>
                <a:extLst>
                  <a:ext uri="{0D108BD9-81ED-4DB2-BD59-A6C34878D82A}">
                    <a16:rowId xmlns="" xmlns:a16="http://schemas.microsoft.com/office/drawing/2014/main" val="3912778880"/>
                  </a:ext>
                </a:extLst>
              </a:tr>
            </a:tbl>
          </a:graphicData>
        </a:graphic>
      </p:graphicFrame>
      <p:graphicFrame>
        <p:nvGraphicFramePr>
          <p:cNvPr id="11" name="Таблица 10"/>
          <p:cNvGraphicFramePr>
            <a:graphicFrameLocks noGrp="1"/>
          </p:cNvGraphicFramePr>
          <p:nvPr>
            <p:extLst>
              <p:ext uri="{D42A27DB-BD31-4B8C-83A1-F6EECF244321}">
                <p14:modId xmlns="" xmlns:p14="http://schemas.microsoft.com/office/powerpoint/2010/main" val="4024101925"/>
              </p:ext>
            </p:extLst>
          </p:nvPr>
        </p:nvGraphicFramePr>
        <p:xfrm>
          <a:off x="301084" y="892099"/>
          <a:ext cx="6300438" cy="1554480"/>
        </p:xfrm>
        <a:graphic>
          <a:graphicData uri="http://schemas.openxmlformats.org/drawingml/2006/table">
            <a:tbl>
              <a:tblPr/>
              <a:tblGrid>
                <a:gridCol w="6300438">
                  <a:extLst>
                    <a:ext uri="{9D8B030D-6E8A-4147-A177-3AD203B41FA5}">
                      <a16:colId xmlns="" xmlns:a16="http://schemas.microsoft.com/office/drawing/2014/main" val="1235112142"/>
                    </a:ext>
                  </a:extLst>
                </a:gridCol>
              </a:tblGrid>
              <a:tr h="1349296">
                <a:tc>
                  <a:txBody>
                    <a:bodyPr/>
                    <a:lstStyle/>
                    <a:p>
                      <a:pPr algn="l"/>
                      <a:r>
                        <a:rPr lang="en-US" altLang="ru-RU" sz="1600" b="1" dirty="0" smtClean="0">
                          <a:latin typeface="Times New Roman" panose="02020603050405020304" pitchFamily="18" charset="0"/>
                          <a:cs typeface="Times New Roman" panose="02020603050405020304" pitchFamily="18" charset="0"/>
                        </a:rPr>
                        <a:t>Preventive </a:t>
                      </a:r>
                      <a:r>
                        <a:rPr lang="ru-RU" altLang="ru-RU" sz="1600" b="1" dirty="0" err="1" smtClean="0">
                          <a:latin typeface="Times New Roman" panose="02020603050405020304" pitchFamily="18" charset="0"/>
                          <a:cs typeface="Times New Roman" panose="02020603050405020304" pitchFamily="18" charset="0"/>
                        </a:rPr>
                        <a:t>disinfectio</a:t>
                      </a:r>
                      <a:r>
                        <a:rPr lang="en-US" altLang="ru-RU" sz="1600" b="1" dirty="0" smtClean="0">
                          <a:latin typeface="Times New Roman" panose="02020603050405020304" pitchFamily="18" charset="0"/>
                          <a:cs typeface="Times New Roman" panose="02020603050405020304" pitchFamily="18" charset="0"/>
                        </a:rPr>
                        <a:t>n </a:t>
                      </a:r>
                      <a:endParaRPr lang="ru-RU" altLang="ru-RU" sz="1600" b="1"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ru-RU" sz="1600" dirty="0" smtClean="0">
                          <a:latin typeface="Times New Roman" panose="02020603050405020304" pitchFamily="18" charset="0"/>
                          <a:cs typeface="Times New Roman" panose="02020603050405020304" pitchFamily="18" charset="0"/>
                        </a:rPr>
                        <a:t>is</a:t>
                      </a:r>
                      <a:r>
                        <a:rPr lang="en-US" altLang="ru-RU" sz="1600" b="1" dirty="0" smtClean="0">
                          <a:latin typeface="Times New Roman" panose="02020603050405020304" pitchFamily="18" charset="0"/>
                          <a:cs typeface="Times New Roman" panose="02020603050405020304" pitchFamily="18" charset="0"/>
                        </a:rPr>
                        <a:t> </a:t>
                      </a:r>
                      <a:r>
                        <a:rPr lang="en-US" altLang="ru-RU" sz="1600" dirty="0" smtClean="0">
                          <a:latin typeface="Times New Roman" panose="02020603050405020304" pitchFamily="18" charset="0"/>
                          <a:cs typeface="Times New Roman" panose="02020603050405020304" pitchFamily="18" charset="0"/>
                        </a:rPr>
                        <a:t>aimed at preventing the occurrence of infections</a:t>
                      </a:r>
                      <a:r>
                        <a:rPr lang="ru-RU" altLang="ru-RU" sz="1600" dirty="0" smtClean="0">
                          <a:latin typeface="Times New Roman" panose="02020603050405020304" pitchFamily="18" charset="0"/>
                          <a:cs typeface="Times New Roman" panose="02020603050405020304" pitchFamily="18" charset="0"/>
                        </a:rPr>
                        <a:t>, </a:t>
                      </a:r>
                      <a:r>
                        <a:rPr lang="en-US" altLang="ru-RU" sz="1600" dirty="0" smtClean="0">
                          <a:latin typeface="Times New Roman" panose="02020603050405020304" pitchFamily="18" charset="0"/>
                          <a:cs typeface="Times New Roman" panose="02020603050405020304" pitchFamily="18" charset="0"/>
                        </a:rPr>
                        <a:t>in the absence of the </a:t>
                      </a:r>
                      <a:r>
                        <a:rPr lang="ru-RU" altLang="ru-RU" sz="1600" dirty="0" smtClean="0">
                          <a:latin typeface="Times New Roman" panose="02020603050405020304" pitchFamily="18" charset="0"/>
                          <a:cs typeface="Times New Roman" panose="02020603050405020304" pitchFamily="18" charset="0"/>
                        </a:rPr>
                        <a:t>f</a:t>
                      </a:r>
                      <a:r>
                        <a:rPr lang="en-US" altLang="ru-RU" sz="1600" dirty="0" err="1" smtClean="0">
                          <a:latin typeface="Times New Roman" panose="02020603050405020304" pitchFamily="18" charset="0"/>
                          <a:cs typeface="Times New Roman" panose="02020603050405020304" pitchFamily="18" charset="0"/>
                        </a:rPr>
                        <a:t>ocus</a:t>
                      </a:r>
                      <a:r>
                        <a:rPr lang="en-US" altLang="ru-RU" sz="1600" dirty="0" smtClean="0">
                          <a:latin typeface="Times New Roman" panose="02020603050405020304" pitchFamily="18" charset="0"/>
                          <a:cs typeface="Times New Roman" panose="02020603050405020304" pitchFamily="18" charset="0"/>
                        </a:rPr>
                        <a:t> of infection</a:t>
                      </a:r>
                      <a:r>
                        <a:rPr lang="ru-RU" altLang="ru-RU" sz="1600" dirty="0" smtClean="0">
                          <a:latin typeface="Times New Roman" panose="02020603050405020304" pitchFamily="18" charset="0"/>
                          <a:cs typeface="Times New Roman" panose="02020603050405020304" pitchFamily="18" charset="0"/>
                        </a:rPr>
                        <a:t>.</a:t>
                      </a:r>
                      <a:r>
                        <a:rPr lang="en-US" altLang="ru-RU" sz="1600" dirty="0" smtClean="0">
                          <a:latin typeface="Times New Roman" panose="02020603050405020304" pitchFamily="18" charset="0"/>
                          <a:cs typeface="Times New Roman" panose="02020603050405020304" pitchFamily="18" charset="0"/>
                        </a:rPr>
                        <a:t> It is provide</a:t>
                      </a:r>
                      <a:r>
                        <a:rPr lang="ru-RU" altLang="ru-RU" sz="1600" dirty="0" smtClean="0">
                          <a:latin typeface="Times New Roman" panose="02020603050405020304" pitchFamily="18" charset="0"/>
                          <a:cs typeface="Times New Roman" panose="02020603050405020304" pitchFamily="18" charset="0"/>
                        </a:rPr>
                        <a:t>d</a:t>
                      </a:r>
                      <a:r>
                        <a:rPr lang="en-US" altLang="ru-RU" sz="1600" dirty="0" smtClean="0">
                          <a:latin typeface="Times New Roman" panose="02020603050405020304" pitchFamily="18" charset="0"/>
                          <a:cs typeface="Times New Roman" panose="02020603050405020304" pitchFamily="18" charset="0"/>
                        </a:rPr>
                        <a:t> in </a:t>
                      </a:r>
                      <a:r>
                        <a:rPr lang="ru-RU" altLang="ru-RU" sz="1600" dirty="0" smtClean="0">
                          <a:latin typeface="Times New Roman" panose="02020603050405020304" pitchFamily="18" charset="0"/>
                          <a:cs typeface="Times New Roman" panose="02020603050405020304" pitchFamily="18" charset="0"/>
                        </a:rPr>
                        <a:t>t</a:t>
                      </a:r>
                      <a:r>
                        <a:rPr lang="en-US" altLang="ru-RU" sz="1600" dirty="0" smtClean="0">
                          <a:latin typeface="Times New Roman" panose="02020603050405020304" pitchFamily="18" charset="0"/>
                          <a:cs typeface="Times New Roman" panose="02020603050405020304" pitchFamily="18" charset="0"/>
                        </a:rPr>
                        <a:t>he </a:t>
                      </a:r>
                      <a:r>
                        <a:rPr lang="en-US" altLang="ru-RU" sz="1600" dirty="0" err="1" smtClean="0">
                          <a:latin typeface="Times New Roman" panose="02020603050405020304" pitchFamily="18" charset="0"/>
                          <a:cs typeface="Times New Roman" panose="02020603050405020304" pitchFamily="18" charset="0"/>
                        </a:rPr>
                        <a:t>trea</a:t>
                      </a:r>
                      <a:r>
                        <a:rPr lang="ru-RU" altLang="ru-RU" sz="1600" dirty="0" smtClean="0">
                          <a:latin typeface="Times New Roman" panose="02020603050405020304" pitchFamily="18" charset="0"/>
                          <a:cs typeface="Times New Roman" panose="02020603050405020304" pitchFamily="18" charset="0"/>
                        </a:rPr>
                        <a:t>t</a:t>
                      </a:r>
                      <a:r>
                        <a:rPr lang="en-US" altLang="ru-RU" sz="1600" dirty="0" err="1" smtClean="0">
                          <a:latin typeface="Times New Roman" panose="02020603050405020304" pitchFamily="18" charset="0"/>
                          <a:cs typeface="Times New Roman" panose="02020603050405020304" pitchFamily="18" charset="0"/>
                        </a:rPr>
                        <a:t>ment</a:t>
                      </a:r>
                      <a:r>
                        <a:rPr lang="en-US" altLang="ru-RU" sz="1600" dirty="0" smtClean="0">
                          <a:latin typeface="Times New Roman" panose="02020603050405020304" pitchFamily="18" charset="0"/>
                          <a:cs typeface="Times New Roman" panose="02020603050405020304" pitchFamily="18" charset="0"/>
                        </a:rPr>
                        <a:t>-prophylactic institution, is </a:t>
                      </a:r>
                      <a:r>
                        <a:rPr lang="ru-RU" altLang="ru-RU" sz="1600" dirty="0" smtClean="0">
                          <a:latin typeface="Times New Roman" panose="02020603050405020304" pitchFamily="18" charset="0"/>
                          <a:cs typeface="Times New Roman" panose="02020603050405020304" pitchFamily="18" charset="0"/>
                        </a:rPr>
                        <a:t>c</a:t>
                      </a:r>
                      <a:r>
                        <a:rPr lang="en-US" altLang="ru-RU" sz="1600" dirty="0" err="1" smtClean="0">
                          <a:latin typeface="Times New Roman" panose="02020603050405020304" pitchFamily="18" charset="0"/>
                          <a:cs typeface="Times New Roman" panose="02020603050405020304" pitchFamily="18" charset="0"/>
                        </a:rPr>
                        <a:t>arr</a:t>
                      </a:r>
                      <a:r>
                        <a:rPr lang="ru-RU" altLang="ru-RU" sz="1600" dirty="0" smtClean="0">
                          <a:latin typeface="Times New Roman" panose="02020603050405020304" pitchFamily="18" charset="0"/>
                          <a:cs typeface="Times New Roman" panose="02020603050405020304" pitchFamily="18" charset="0"/>
                        </a:rPr>
                        <a:t>i</a:t>
                      </a:r>
                      <a:r>
                        <a:rPr lang="en-US" altLang="ru-RU" sz="1600" dirty="0" err="1" smtClean="0">
                          <a:latin typeface="Times New Roman" panose="02020603050405020304" pitchFamily="18" charset="0"/>
                          <a:cs typeface="Times New Roman" panose="02020603050405020304" pitchFamily="18" charset="0"/>
                        </a:rPr>
                        <a:t>ed</a:t>
                      </a:r>
                      <a:r>
                        <a:rPr lang="en-US" altLang="ru-RU" sz="1600" dirty="0" smtClean="0">
                          <a:latin typeface="Times New Roman" panose="02020603050405020304" pitchFamily="18" charset="0"/>
                          <a:cs typeface="Times New Roman" panose="02020603050405020304" pitchFamily="18" charset="0"/>
                        </a:rPr>
                        <a:t> </a:t>
                      </a:r>
                      <a:r>
                        <a:rPr lang="en-US" altLang="ru-RU" sz="1600" dirty="0" err="1" smtClean="0">
                          <a:latin typeface="Times New Roman" panose="02020603050405020304" pitchFamily="18" charset="0"/>
                          <a:cs typeface="Times New Roman" panose="02020603050405020304" pitchFamily="18" charset="0"/>
                        </a:rPr>
                        <a:t>ou</a:t>
                      </a:r>
                      <a:r>
                        <a:rPr lang="ru-RU" altLang="ru-RU" sz="1600" dirty="0" smtClean="0">
                          <a:latin typeface="Times New Roman" panose="02020603050405020304" pitchFamily="18" charset="0"/>
                          <a:cs typeface="Times New Roman" panose="02020603050405020304" pitchFamily="18" charset="0"/>
                        </a:rPr>
                        <a:t>t</a:t>
                      </a:r>
                      <a:r>
                        <a:rPr lang="en-US" altLang="ru-RU" sz="1600" dirty="0" smtClean="0">
                          <a:latin typeface="Times New Roman" panose="02020603050405020304" pitchFamily="18" charset="0"/>
                          <a:cs typeface="Times New Roman" panose="02020603050405020304" pitchFamily="18" charset="0"/>
                        </a:rPr>
                        <a:t> by medical </a:t>
                      </a:r>
                      <a:r>
                        <a:rPr lang="ru-RU" altLang="ru-RU" sz="1600" dirty="0" smtClean="0">
                          <a:latin typeface="Times New Roman" panose="02020603050405020304" pitchFamily="18" charset="0"/>
                          <a:cs typeface="Times New Roman" panose="02020603050405020304" pitchFamily="18" charset="0"/>
                        </a:rPr>
                        <a:t>p</a:t>
                      </a:r>
                      <a:r>
                        <a:rPr lang="en-US" altLang="ru-RU" sz="1600" dirty="0" err="1" smtClean="0">
                          <a:latin typeface="Times New Roman" panose="02020603050405020304" pitchFamily="18" charset="0"/>
                          <a:cs typeface="Times New Roman" panose="02020603050405020304" pitchFamily="18" charset="0"/>
                        </a:rPr>
                        <a:t>ersonnel</a:t>
                      </a:r>
                      <a:r>
                        <a:rPr lang="en-US" altLang="ru-RU" sz="1600" dirty="0" smtClean="0">
                          <a:latin typeface="Times New Roman" panose="02020603050405020304" pitchFamily="18" charset="0"/>
                          <a:cs typeface="Times New Roman" panose="02020603050405020304" pitchFamily="18" charset="0"/>
                        </a:rPr>
                        <a:t> (</a:t>
                      </a:r>
                      <a:r>
                        <a:rPr lang="ru-RU" altLang="ru-RU" sz="1600" dirty="0" smtClean="0">
                          <a:latin typeface="Times New Roman" panose="02020603050405020304" pitchFamily="18" charset="0"/>
                          <a:cs typeface="Times New Roman" panose="02020603050405020304" pitchFamily="18" charset="0"/>
                        </a:rPr>
                        <a:t>o</a:t>
                      </a:r>
                      <a:r>
                        <a:rPr lang="en-US" altLang="ru-RU" sz="1600" dirty="0" err="1" smtClean="0">
                          <a:latin typeface="Times New Roman" panose="02020603050405020304" pitchFamily="18" charset="0"/>
                          <a:cs typeface="Times New Roman" panose="02020603050405020304" pitchFamily="18" charset="0"/>
                        </a:rPr>
                        <a:t>rderl</a:t>
                      </a:r>
                      <a:r>
                        <a:rPr lang="ru-RU" altLang="ru-RU" sz="1600" dirty="0" smtClean="0">
                          <a:latin typeface="Times New Roman" panose="02020603050405020304" pitchFamily="18" charset="0"/>
                          <a:cs typeface="Times New Roman" panose="02020603050405020304" pitchFamily="18" charset="0"/>
                        </a:rPr>
                        <a:t>i</a:t>
                      </a:r>
                      <a:r>
                        <a:rPr lang="en-US" altLang="ru-RU" sz="1600" dirty="0" err="1" smtClean="0">
                          <a:latin typeface="Times New Roman" panose="02020603050405020304" pitchFamily="18" charset="0"/>
                          <a:cs typeface="Times New Roman" panose="02020603050405020304" pitchFamily="18" charset="0"/>
                        </a:rPr>
                        <a:t>es</a:t>
                      </a:r>
                      <a:r>
                        <a:rPr lang="en-US" altLang="ru-RU" sz="1600" dirty="0" smtClean="0">
                          <a:latin typeface="Times New Roman" panose="02020603050405020304" pitchFamily="18" charset="0"/>
                          <a:cs typeface="Times New Roman" panose="02020603050405020304" pitchFamily="18" charset="0"/>
                        </a:rPr>
                        <a:t>, junior medical </a:t>
                      </a:r>
                      <a:r>
                        <a:rPr lang="ru-RU" altLang="ru-RU" sz="1600" dirty="0" smtClean="0">
                          <a:latin typeface="Times New Roman" panose="02020603050405020304" pitchFamily="18" charset="0"/>
                          <a:cs typeface="Times New Roman" panose="02020603050405020304" pitchFamily="18" charset="0"/>
                        </a:rPr>
                        <a:t>p</a:t>
                      </a:r>
                      <a:r>
                        <a:rPr lang="en-US" altLang="ru-RU" sz="1600" dirty="0" err="1" smtClean="0">
                          <a:latin typeface="Times New Roman" panose="02020603050405020304" pitchFamily="18" charset="0"/>
                          <a:cs typeface="Times New Roman" panose="02020603050405020304" pitchFamily="18" charset="0"/>
                        </a:rPr>
                        <a:t>ersonnel</a:t>
                      </a:r>
                      <a:r>
                        <a:rPr lang="en-US" altLang="ru-RU" sz="1600" dirty="0" smtClean="0">
                          <a:latin typeface="Times New Roman" panose="02020603050405020304" pitchFamily="18" charset="0"/>
                          <a:cs typeface="Times New Roman" panose="02020603050405020304" pitchFamily="18" charset="0"/>
                        </a:rPr>
                        <a:t>, </a:t>
                      </a:r>
                      <a:r>
                        <a:rPr lang="en-US" altLang="ru-RU" sz="1600" dirty="0" err="1" smtClean="0">
                          <a:latin typeface="Times New Roman" panose="02020603050405020304" pitchFamily="18" charset="0"/>
                          <a:cs typeface="Times New Roman" panose="02020603050405020304" pitchFamily="18" charset="0"/>
                        </a:rPr>
                        <a:t>nurs</a:t>
                      </a:r>
                      <a:r>
                        <a:rPr lang="ru-RU" altLang="ru-RU" sz="1600" dirty="0" smtClean="0">
                          <a:latin typeface="Times New Roman" panose="02020603050405020304" pitchFamily="18" charset="0"/>
                          <a:cs typeface="Times New Roman" panose="02020603050405020304" pitchFamily="18" charset="0"/>
                        </a:rPr>
                        <a:t>e</a:t>
                      </a:r>
                      <a:r>
                        <a:rPr lang="en-US" altLang="ru-RU" sz="1600" dirty="0" smtClean="0">
                          <a:latin typeface="Times New Roman" panose="02020603050405020304" pitchFamily="18" charset="0"/>
                          <a:cs typeface="Times New Roman" panose="02020603050405020304" pitchFamily="18" charset="0"/>
                        </a:rPr>
                        <a:t>s).</a:t>
                      </a:r>
                    </a:p>
                    <a:p>
                      <a:pPr algn="l"/>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graphicFrame>
        <p:nvGraphicFramePr>
          <p:cNvPr id="12" name="Таблица 11"/>
          <p:cNvGraphicFramePr>
            <a:graphicFrameLocks noGrp="1"/>
          </p:cNvGraphicFramePr>
          <p:nvPr>
            <p:extLst>
              <p:ext uri="{D42A27DB-BD31-4B8C-83A1-F6EECF244321}">
                <p14:modId xmlns="" xmlns:p14="http://schemas.microsoft.com/office/powerpoint/2010/main" val="571550490"/>
              </p:ext>
            </p:extLst>
          </p:nvPr>
        </p:nvGraphicFramePr>
        <p:xfrm>
          <a:off x="6965637" y="1070186"/>
          <a:ext cx="4806177" cy="1188720"/>
        </p:xfrm>
        <a:graphic>
          <a:graphicData uri="http://schemas.openxmlformats.org/drawingml/2006/table">
            <a:tbl>
              <a:tblPr/>
              <a:tblGrid>
                <a:gridCol w="4806177">
                  <a:extLst>
                    <a:ext uri="{9D8B030D-6E8A-4147-A177-3AD203B41FA5}">
                      <a16:colId xmlns="" xmlns:a16="http://schemas.microsoft.com/office/drawing/2014/main" val="1235112142"/>
                    </a:ext>
                  </a:extLst>
                </a:gridCol>
              </a:tblGrid>
              <a:tr h="1059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altLang="ru-RU" sz="1800" b="1" dirty="0" smtClean="0">
                          <a:latin typeface="Times New Roman" panose="02020603050405020304" pitchFamily="18" charset="0"/>
                          <a:cs typeface="Times New Roman" panose="02020603050405020304" pitchFamily="18" charset="0"/>
                        </a:rPr>
                        <a:t> F</a:t>
                      </a:r>
                      <a:r>
                        <a:rPr lang="en-US" altLang="ru-RU" sz="1800" b="1" dirty="0" err="1" smtClean="0">
                          <a:latin typeface="Times New Roman" panose="02020603050405020304" pitchFamily="18" charset="0"/>
                          <a:cs typeface="Times New Roman" panose="02020603050405020304" pitchFamily="18" charset="0"/>
                        </a:rPr>
                        <a:t>ocal</a:t>
                      </a:r>
                      <a:r>
                        <a:rPr lang="en-US" altLang="ru-RU" sz="1800" b="1" dirty="0" smtClean="0">
                          <a:latin typeface="Times New Roman" panose="02020603050405020304" pitchFamily="18" charset="0"/>
                          <a:cs typeface="Times New Roman" panose="02020603050405020304" pitchFamily="18" charset="0"/>
                        </a:rPr>
                        <a:t> </a:t>
                      </a:r>
                      <a:r>
                        <a:rPr lang="ru-RU" altLang="ru-RU" sz="1800" b="1" dirty="0" err="1" smtClean="0">
                          <a:latin typeface="Times New Roman" panose="02020603050405020304" pitchFamily="18" charset="0"/>
                          <a:cs typeface="Times New Roman" panose="02020603050405020304" pitchFamily="18" charset="0"/>
                        </a:rPr>
                        <a:t>disinfectio</a:t>
                      </a:r>
                      <a:r>
                        <a:rPr lang="en-US" altLang="ru-RU" sz="1800" b="1" dirty="0" smtClean="0">
                          <a:latin typeface="Times New Roman" panose="02020603050405020304" pitchFamily="18" charset="0"/>
                          <a:cs typeface="Times New Roman" panose="02020603050405020304" pitchFamily="18" charset="0"/>
                        </a:rPr>
                        <a:t>n</a:t>
                      </a:r>
                      <a:r>
                        <a:rPr lang="ru-RU" altLang="ru-RU" sz="1800" b="1" dirty="0" smtClean="0">
                          <a:latin typeface="Times New Roman" panose="02020603050405020304" pitchFamily="18" charset="0"/>
                          <a:cs typeface="Times New Roman" panose="02020603050405020304" pitchFamily="18" charset="0"/>
                        </a:rPr>
                        <a:t>  (</a:t>
                      </a:r>
                      <a:r>
                        <a:rPr lang="en-US" altLang="ru-RU" sz="1800" dirty="0" err="1" smtClean="0">
                          <a:latin typeface="Times New Roman" panose="02020603050405020304" pitchFamily="18" charset="0"/>
                          <a:cs typeface="Times New Roman" panose="02020603050405020304" pitchFamily="18" charset="0"/>
                        </a:rPr>
                        <a:t>antiepidemic</a:t>
                      </a:r>
                      <a:r>
                        <a:rPr lang="ru-RU" altLang="ru-RU" sz="1800" dirty="0" smtClean="0">
                          <a:latin typeface="Times New Roman" panose="02020603050405020304" pitchFamily="18" charset="0"/>
                          <a:cs typeface="Times New Roman" panose="02020603050405020304" pitchFamily="18" charset="0"/>
                        </a:rPr>
                        <a:t>)</a:t>
                      </a:r>
                      <a:r>
                        <a:rPr lang="en-US" altLang="ru-RU" sz="1800" dirty="0" smtClean="0">
                          <a:latin typeface="Times New Roman" panose="02020603050405020304" pitchFamily="18" charset="0"/>
                          <a:cs typeface="Times New Roman" panose="02020603050405020304" pitchFamily="18" charset="0"/>
                        </a:rPr>
                        <a:t> is carried out in the case of appearance of</a:t>
                      </a:r>
                      <a:r>
                        <a:rPr lang="ru-RU" altLang="ru-RU" sz="1800" dirty="0" smtClean="0">
                          <a:latin typeface="Times New Roman" panose="02020603050405020304" pitchFamily="18" charset="0"/>
                          <a:cs typeface="Times New Roman" panose="02020603050405020304" pitchFamily="18" charset="0"/>
                        </a:rPr>
                        <a:t> </a:t>
                      </a:r>
                      <a:r>
                        <a:rPr lang="en-US" altLang="ru-RU" sz="1800" dirty="0" smtClean="0">
                          <a:latin typeface="Times New Roman" panose="02020603050405020304" pitchFamily="18" charset="0"/>
                          <a:cs typeface="Times New Roman" panose="02020603050405020304" pitchFamily="18" charset="0"/>
                        </a:rPr>
                        <a:t> infectious disease or </a:t>
                      </a:r>
                      <a:r>
                        <a:rPr lang="ru-RU" altLang="ru-RU" sz="1800" dirty="0" smtClean="0">
                          <a:latin typeface="Times New Roman" panose="02020603050405020304" pitchFamily="18" charset="0"/>
                          <a:cs typeface="Times New Roman" panose="02020603050405020304" pitchFamily="18" charset="0"/>
                        </a:rPr>
                        <a:t>a</a:t>
                      </a:r>
                      <a:r>
                        <a:rPr lang="en-US" altLang="ru-RU" sz="1800" dirty="0" smtClean="0">
                          <a:latin typeface="Times New Roman" panose="02020603050405020304" pitchFamily="18" charset="0"/>
                          <a:cs typeface="Times New Roman" panose="02020603050405020304" pitchFamily="18" charset="0"/>
                        </a:rPr>
                        <a:t>t the suspicion on it.  </a:t>
                      </a:r>
                    </a:p>
                    <a:p>
                      <a:pPr marL="0" marR="0" indent="0" algn="ctr" defTabSz="914400" rtl="0" eaLnBrk="1" fontAlgn="auto" latinLnBrk="0" hangingPunct="1">
                        <a:lnSpc>
                          <a:spcPct val="100000"/>
                        </a:lnSpc>
                        <a:spcBef>
                          <a:spcPts val="0"/>
                        </a:spcBef>
                        <a:spcAft>
                          <a:spcPts val="0"/>
                        </a:spcAft>
                        <a:buClrTx/>
                        <a:buSzTx/>
                        <a:buFontTx/>
                        <a:buNone/>
                        <a:tabLst/>
                        <a:defRPr/>
                      </a:pPr>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graphicFrame>
        <p:nvGraphicFramePr>
          <p:cNvPr id="13" name="Таблица 12"/>
          <p:cNvGraphicFramePr>
            <a:graphicFrameLocks noGrp="1"/>
          </p:cNvGraphicFramePr>
          <p:nvPr>
            <p:extLst>
              <p:ext uri="{D42A27DB-BD31-4B8C-83A1-F6EECF244321}">
                <p14:modId xmlns="" xmlns:p14="http://schemas.microsoft.com/office/powerpoint/2010/main" val="1987780498"/>
              </p:ext>
            </p:extLst>
          </p:nvPr>
        </p:nvGraphicFramePr>
        <p:xfrm>
          <a:off x="282034" y="2725082"/>
          <a:ext cx="6300438" cy="1103967"/>
        </p:xfrm>
        <a:graphic>
          <a:graphicData uri="http://schemas.openxmlformats.org/drawingml/2006/table">
            <a:tbl>
              <a:tblPr/>
              <a:tblGrid>
                <a:gridCol w="6300438">
                  <a:extLst>
                    <a:ext uri="{9D8B030D-6E8A-4147-A177-3AD203B41FA5}">
                      <a16:colId xmlns="" xmlns:a16="http://schemas.microsoft.com/office/drawing/2014/main" val="1235112142"/>
                    </a:ext>
                  </a:extLst>
                </a:gridCol>
              </a:tblGrid>
              <a:tr h="11039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altLang="ru-RU" sz="1600" b="1" dirty="0" smtClean="0">
                          <a:latin typeface="Times New Roman" panose="02020603050405020304" pitchFamily="18" charset="0"/>
                          <a:cs typeface="Times New Roman" panose="02020603050405020304" pitchFamily="18" charset="0"/>
                        </a:rPr>
                        <a:t>1. </a:t>
                      </a:r>
                      <a:r>
                        <a:rPr lang="en-US" altLang="ru-RU" sz="1600" b="1" dirty="0" smtClean="0">
                          <a:latin typeface="Times New Roman" panose="02020603050405020304" pitchFamily="18" charset="0"/>
                          <a:cs typeface="Times New Roman" panose="02020603050405020304" pitchFamily="18" charset="0"/>
                        </a:rPr>
                        <a:t>Preventive planned</a:t>
                      </a:r>
                      <a:r>
                        <a:rPr lang="en-US" altLang="ru-RU" sz="1600" dirty="0" smtClean="0">
                          <a:latin typeface="Times New Roman" panose="02020603050405020304" pitchFamily="18" charset="0"/>
                          <a:cs typeface="Times New Roman" panose="02020603050405020304" pitchFamily="18" charset="0"/>
                        </a:rPr>
                        <a:t> </a:t>
                      </a:r>
                      <a:r>
                        <a:rPr lang="en-US" altLang="ru-RU" sz="1600" b="1" dirty="0" smtClean="0">
                          <a:latin typeface="Times New Roman" panose="02020603050405020304" pitchFamily="18" charset="0"/>
                          <a:cs typeface="Times New Roman" panose="02020603050405020304" pitchFamily="18" charset="0"/>
                        </a:rPr>
                        <a:t>disinfection </a:t>
                      </a:r>
                      <a:r>
                        <a:rPr lang="en-US" altLang="ru-RU" sz="1600" dirty="0" smtClean="0">
                          <a:latin typeface="Times New Roman" panose="02020603050405020304" pitchFamily="18" charset="0"/>
                          <a:cs typeface="Times New Roman" panose="02020603050405020304" pitchFamily="18" charset="0"/>
                        </a:rPr>
                        <a:t> is carried out in the hospital continuously</a:t>
                      </a:r>
                      <a:r>
                        <a:rPr lang="ru-RU" altLang="ru-RU" sz="1600" dirty="0" smtClean="0">
                          <a:latin typeface="Times New Roman" panose="02020603050405020304" pitchFamily="18" charset="0"/>
                          <a:cs typeface="Times New Roman" panose="02020603050405020304" pitchFamily="18" charset="0"/>
                        </a:rPr>
                        <a:t>;</a:t>
                      </a:r>
                      <a:r>
                        <a:rPr lang="en-US" altLang="ru-RU" sz="1600" dirty="0" smtClean="0">
                          <a:latin typeface="Times New Roman" panose="02020603050405020304" pitchFamily="18" charset="0"/>
                          <a:cs typeface="Times New Roman" panose="02020603050405020304" pitchFamily="18" charset="0"/>
                        </a:rPr>
                        <a:t> is carried out according to the plan </a:t>
                      </a:r>
                      <a:r>
                        <a:rPr lang="en-US" altLang="ru-RU" sz="1600" dirty="0" err="1" smtClean="0">
                          <a:latin typeface="Times New Roman" panose="02020603050405020304" pitchFamily="18" charset="0"/>
                          <a:cs typeface="Times New Roman" panose="02020603050405020304" pitchFamily="18" charset="0"/>
                        </a:rPr>
                        <a:t>maked</a:t>
                      </a:r>
                      <a:r>
                        <a:rPr lang="en-US" altLang="ru-RU" sz="1600" dirty="0" smtClean="0">
                          <a:latin typeface="Times New Roman" panose="02020603050405020304" pitchFamily="18" charset="0"/>
                          <a:cs typeface="Times New Roman" panose="02020603050405020304" pitchFamily="18" charset="0"/>
                        </a:rPr>
                        <a:t> accordingly with peculiarity of hospital departments.</a:t>
                      </a:r>
                      <a:endParaRPr lang="ru-RU" altLang="ru-RU" sz="1600" dirty="0" smtClean="0">
                        <a:latin typeface="Times New Roman" panose="02020603050405020304" pitchFamily="18" charset="0"/>
                        <a:cs typeface="Times New Roman" panose="02020603050405020304" pitchFamily="18" charset="0"/>
                      </a:endParaRPr>
                    </a:p>
                    <a:p>
                      <a:endParaRPr lang="ru-RU" sz="16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graphicFrame>
        <p:nvGraphicFramePr>
          <p:cNvPr id="14" name="Таблица 13"/>
          <p:cNvGraphicFramePr>
            <a:graphicFrameLocks noGrp="1"/>
          </p:cNvGraphicFramePr>
          <p:nvPr>
            <p:extLst>
              <p:ext uri="{D42A27DB-BD31-4B8C-83A1-F6EECF244321}">
                <p14:modId xmlns="" xmlns:p14="http://schemas.microsoft.com/office/powerpoint/2010/main" val="4273113915"/>
              </p:ext>
            </p:extLst>
          </p:nvPr>
        </p:nvGraphicFramePr>
        <p:xfrm>
          <a:off x="282034" y="3940563"/>
          <a:ext cx="6300438" cy="1584960"/>
        </p:xfrm>
        <a:graphic>
          <a:graphicData uri="http://schemas.openxmlformats.org/drawingml/2006/table">
            <a:tbl>
              <a:tblPr/>
              <a:tblGrid>
                <a:gridCol w="6300438">
                  <a:extLst>
                    <a:ext uri="{9D8B030D-6E8A-4147-A177-3AD203B41FA5}">
                      <a16:colId xmlns="" xmlns:a16="http://schemas.microsoft.com/office/drawing/2014/main" val="1235112142"/>
                    </a:ext>
                  </a:extLst>
                </a:gridCol>
              </a:tblGrid>
              <a:tr h="1460809">
                <a:tc>
                  <a:txBody>
                    <a:bodyPr/>
                    <a:lstStyle/>
                    <a:p>
                      <a:r>
                        <a:rPr lang="ru-RU" altLang="ru-RU" sz="1600" b="1" dirty="0" smtClean="0">
                          <a:latin typeface="Times New Roman" panose="02020603050405020304" pitchFamily="18" charset="0"/>
                          <a:cs typeface="Times New Roman" panose="02020603050405020304" pitchFamily="18" charset="0"/>
                        </a:rPr>
                        <a:t>2. </a:t>
                      </a:r>
                      <a:r>
                        <a:rPr lang="en-US" altLang="ru-RU" sz="1600" b="1" dirty="0" smtClean="0">
                          <a:latin typeface="Times New Roman" panose="02020603050405020304" pitchFamily="18" charset="0"/>
                          <a:cs typeface="Times New Roman" panose="02020603050405020304" pitchFamily="18" charset="0"/>
                        </a:rPr>
                        <a:t>Preventive disinfection on epidemic indications </a:t>
                      </a:r>
                      <a:r>
                        <a:rPr lang="en-US" altLang="ru-RU" sz="1600" dirty="0" smtClean="0">
                          <a:latin typeface="Times New Roman" panose="02020603050405020304" pitchFamily="18" charset="0"/>
                          <a:cs typeface="Times New Roman" panose="02020603050405020304" pitchFamily="18" charset="0"/>
                        </a:rPr>
                        <a:t>is carried out with the occurrence of nosocomial infection in one from hospital departments (or in one from chambers).</a:t>
                      </a:r>
                      <a:r>
                        <a:rPr lang="en-US" altLang="ru-RU" sz="1600" b="1" dirty="0" smtClean="0">
                          <a:latin typeface="Times New Roman" panose="02020603050405020304" pitchFamily="18" charset="0"/>
                          <a:cs typeface="Times New Roman" panose="02020603050405020304" pitchFamily="18" charset="0"/>
                        </a:rPr>
                        <a:t> </a:t>
                      </a:r>
                      <a:endParaRPr lang="ru-RU" altLang="ru-RU" sz="1600" b="1" dirty="0" smtClean="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ru-RU" sz="1600" i="1" dirty="0" smtClean="0">
                          <a:latin typeface="Times New Roman" panose="02020603050405020304" pitchFamily="18" charset="0"/>
                          <a:cs typeface="Times New Roman" panose="02020603050405020304" pitchFamily="18" charset="0"/>
                        </a:rPr>
                        <a:t>For example, the patient is ill by the influenza</a:t>
                      </a:r>
                      <a:r>
                        <a:rPr lang="ru-RU" altLang="ru-RU" sz="1600" i="1" dirty="0" smtClean="0">
                          <a:latin typeface="Times New Roman" panose="02020603050405020304" pitchFamily="18" charset="0"/>
                          <a:cs typeface="Times New Roman" panose="02020603050405020304" pitchFamily="18" charset="0"/>
                        </a:rPr>
                        <a:t> </a:t>
                      </a:r>
                      <a:r>
                        <a:rPr lang="en-US" altLang="ru-RU" sz="1600" i="1" dirty="0" smtClean="0">
                          <a:latin typeface="Times New Roman" panose="02020603050405020304" pitchFamily="18" charset="0"/>
                          <a:cs typeface="Times New Roman" panose="02020603050405020304" pitchFamily="18" charset="0"/>
                        </a:rPr>
                        <a:t>in the one ward. </a:t>
                      </a:r>
                      <a:r>
                        <a:rPr lang="en-US" altLang="ru-RU" sz="1600" dirty="0" smtClean="0">
                          <a:latin typeface="Times New Roman" panose="02020603050405020304" pitchFamily="18" charset="0"/>
                          <a:cs typeface="Times New Roman" panose="02020603050405020304" pitchFamily="18" charset="0"/>
                        </a:rPr>
                        <a:t>Purpose - prevent the spread of infectious agents in other departments. </a:t>
                      </a:r>
                      <a:endParaRPr lang="ru-RU" altLang="ru-RU" sz="1600" dirty="0" smtClean="0">
                        <a:latin typeface="Times New Roman" panose="02020603050405020304" pitchFamily="18" charset="0"/>
                        <a:cs typeface="Times New Roman" panose="02020603050405020304" pitchFamily="18" charset="0"/>
                      </a:endParaRPr>
                    </a:p>
                    <a:p>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graphicFrame>
        <p:nvGraphicFramePr>
          <p:cNvPr id="15" name="Таблица 14"/>
          <p:cNvGraphicFramePr>
            <a:graphicFrameLocks noGrp="1"/>
          </p:cNvGraphicFramePr>
          <p:nvPr>
            <p:extLst>
              <p:ext uri="{D42A27DB-BD31-4B8C-83A1-F6EECF244321}">
                <p14:modId xmlns="" xmlns:p14="http://schemas.microsoft.com/office/powerpoint/2010/main" val="1239181156"/>
              </p:ext>
            </p:extLst>
          </p:nvPr>
        </p:nvGraphicFramePr>
        <p:xfrm>
          <a:off x="282035" y="5775960"/>
          <a:ext cx="6300438" cy="853440"/>
        </p:xfrm>
        <a:graphic>
          <a:graphicData uri="http://schemas.openxmlformats.org/drawingml/2006/table">
            <a:tbl>
              <a:tblPr/>
              <a:tblGrid>
                <a:gridCol w="6300438">
                  <a:extLst>
                    <a:ext uri="{9D8B030D-6E8A-4147-A177-3AD203B41FA5}">
                      <a16:colId xmlns="" xmlns:a16="http://schemas.microsoft.com/office/drawing/2014/main" val="1235112142"/>
                    </a:ext>
                  </a:extLst>
                </a:gridCol>
              </a:tblGrid>
              <a:tr h="8028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altLang="ru-RU" sz="1600" b="1" dirty="0" smtClean="0">
                          <a:latin typeface="Times New Roman" panose="02020603050405020304" pitchFamily="18" charset="0"/>
                          <a:cs typeface="Times New Roman" panose="02020603050405020304" pitchFamily="18" charset="0"/>
                        </a:rPr>
                        <a:t>3. </a:t>
                      </a:r>
                      <a:r>
                        <a:rPr lang="en-US" altLang="ru-RU" sz="1600" b="1" dirty="0" smtClean="0">
                          <a:latin typeface="Times New Roman" panose="02020603050405020304" pitchFamily="18" charset="0"/>
                          <a:cs typeface="Times New Roman" panose="02020603050405020304" pitchFamily="18" charset="0"/>
                        </a:rPr>
                        <a:t>Preventive disinfection </a:t>
                      </a:r>
                      <a:r>
                        <a:rPr lang="ru-RU" altLang="ru-RU" sz="1600" b="1" dirty="0" smtClean="0">
                          <a:latin typeface="Times New Roman" panose="02020603050405020304" pitchFamily="18" charset="0"/>
                          <a:cs typeface="Times New Roman" panose="02020603050405020304" pitchFamily="18" charset="0"/>
                        </a:rPr>
                        <a:t>o</a:t>
                      </a:r>
                      <a:r>
                        <a:rPr lang="en-US" altLang="ru-RU" sz="1600" b="1" dirty="0" smtClean="0">
                          <a:latin typeface="Times New Roman" panose="02020603050405020304" pitchFamily="18" charset="0"/>
                          <a:cs typeface="Times New Roman" panose="02020603050405020304" pitchFamily="18" charset="0"/>
                        </a:rPr>
                        <a:t>n sanitary </a:t>
                      </a:r>
                      <a:r>
                        <a:rPr lang="ru-RU" altLang="ru-RU" sz="1600" b="1" dirty="0" smtClean="0">
                          <a:latin typeface="Times New Roman" panose="02020603050405020304" pitchFamily="18" charset="0"/>
                          <a:cs typeface="Times New Roman" panose="02020603050405020304" pitchFamily="18" charset="0"/>
                        </a:rPr>
                        <a:t>a</a:t>
                      </a:r>
                      <a:r>
                        <a:rPr lang="en-US" altLang="ru-RU" sz="1600" b="1" dirty="0" err="1" smtClean="0">
                          <a:latin typeface="Times New Roman" panose="02020603050405020304" pitchFamily="18" charset="0"/>
                          <a:cs typeface="Times New Roman" panose="02020603050405020304" pitchFamily="18" charset="0"/>
                        </a:rPr>
                        <a:t>nd</a:t>
                      </a:r>
                      <a:r>
                        <a:rPr lang="en-US" altLang="ru-RU" sz="1600" b="1" dirty="0" smtClean="0">
                          <a:latin typeface="Times New Roman" panose="02020603050405020304" pitchFamily="18" charset="0"/>
                          <a:cs typeface="Times New Roman" panose="02020603050405020304" pitchFamily="18" charset="0"/>
                        </a:rPr>
                        <a:t> </a:t>
                      </a:r>
                      <a:r>
                        <a:rPr lang="en-US" altLang="ru-RU" sz="1600" b="1" dirty="0" err="1" smtClean="0">
                          <a:latin typeface="Times New Roman" panose="02020603050405020304" pitchFamily="18" charset="0"/>
                          <a:cs typeface="Times New Roman" panose="02020603050405020304" pitchFamily="18" charset="0"/>
                        </a:rPr>
                        <a:t>hydenic</a:t>
                      </a:r>
                      <a:r>
                        <a:rPr lang="en-US" altLang="ru-RU" sz="1600" b="1" dirty="0" smtClean="0">
                          <a:latin typeface="Times New Roman" panose="02020603050405020304" pitchFamily="18" charset="0"/>
                          <a:cs typeface="Times New Roman" panose="02020603050405020304" pitchFamily="18" charset="0"/>
                        </a:rPr>
                        <a:t> indications</a:t>
                      </a:r>
                      <a:r>
                        <a:rPr lang="en-US" altLang="ru-RU" sz="1600" dirty="0" smtClean="0">
                          <a:latin typeface="Times New Roman" panose="02020603050405020304" pitchFamily="18" charset="0"/>
                          <a:cs typeface="Times New Roman" panose="02020603050405020304" pitchFamily="18" charset="0"/>
                        </a:rPr>
                        <a:t> is carried out once</a:t>
                      </a:r>
                      <a:r>
                        <a:rPr lang="ru-RU" altLang="ru-RU" sz="1600" dirty="0" smtClean="0">
                          <a:latin typeface="Times New Roman" panose="02020603050405020304" pitchFamily="18" charset="0"/>
                          <a:cs typeface="Times New Roman" panose="02020603050405020304" pitchFamily="18" charset="0"/>
                        </a:rPr>
                        <a:t> </a:t>
                      </a:r>
                      <a:r>
                        <a:rPr lang="en-US" altLang="ru-RU" sz="1600" dirty="0" smtClean="0">
                          <a:latin typeface="Times New Roman" panose="02020603050405020304" pitchFamily="18" charset="0"/>
                          <a:cs typeface="Times New Roman" panose="02020603050405020304" pitchFamily="18" charset="0"/>
                        </a:rPr>
                        <a:t>at the contamination.</a:t>
                      </a:r>
                      <a:endParaRPr lang="ru-RU" altLang="ru-RU" sz="1600" dirty="0" smtClean="0">
                        <a:latin typeface="Times New Roman" panose="02020603050405020304" pitchFamily="18" charset="0"/>
                        <a:cs typeface="Times New Roman" panose="02020603050405020304" pitchFamily="18" charset="0"/>
                      </a:endParaRPr>
                    </a:p>
                    <a:p>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graphicFrame>
        <p:nvGraphicFramePr>
          <p:cNvPr id="16" name="Таблица 15"/>
          <p:cNvGraphicFramePr>
            <a:graphicFrameLocks noGrp="1"/>
          </p:cNvGraphicFramePr>
          <p:nvPr>
            <p:extLst>
              <p:ext uri="{D42A27DB-BD31-4B8C-83A1-F6EECF244321}">
                <p14:modId xmlns="" xmlns:p14="http://schemas.microsoft.com/office/powerpoint/2010/main" val="1261431364"/>
              </p:ext>
            </p:extLst>
          </p:nvPr>
        </p:nvGraphicFramePr>
        <p:xfrm>
          <a:off x="7042923" y="2846629"/>
          <a:ext cx="4806176" cy="2011680"/>
        </p:xfrm>
        <a:graphic>
          <a:graphicData uri="http://schemas.openxmlformats.org/drawingml/2006/table">
            <a:tbl>
              <a:tblPr/>
              <a:tblGrid>
                <a:gridCol w="4806176">
                  <a:extLst>
                    <a:ext uri="{9D8B030D-6E8A-4147-A177-3AD203B41FA5}">
                      <a16:colId xmlns="" xmlns:a16="http://schemas.microsoft.com/office/drawing/2014/main" val="1235112142"/>
                    </a:ext>
                  </a:extLst>
                </a:gridCol>
              </a:tblGrid>
              <a:tr h="16815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altLang="ru-RU" sz="1800" b="1" dirty="0" smtClean="0">
                          <a:latin typeface="Times New Roman" panose="02020603050405020304" pitchFamily="18" charset="0"/>
                          <a:cs typeface="Times New Roman" panose="02020603050405020304" pitchFamily="18" charset="0"/>
                        </a:rPr>
                        <a:t>1. F</a:t>
                      </a:r>
                      <a:r>
                        <a:rPr lang="en-US" altLang="ru-RU" sz="1800" b="1" dirty="0" err="1" smtClean="0">
                          <a:latin typeface="Times New Roman" panose="02020603050405020304" pitchFamily="18" charset="0"/>
                          <a:cs typeface="Times New Roman" panose="02020603050405020304" pitchFamily="18" charset="0"/>
                        </a:rPr>
                        <a:t>ocal</a:t>
                      </a:r>
                      <a:r>
                        <a:rPr lang="en-US" altLang="ru-RU" sz="1800" b="1" dirty="0" smtClean="0">
                          <a:latin typeface="Times New Roman" panose="02020603050405020304" pitchFamily="18" charset="0"/>
                          <a:cs typeface="Times New Roman" panose="02020603050405020304" pitchFamily="18" charset="0"/>
                        </a:rPr>
                        <a:t> current </a:t>
                      </a:r>
                      <a:r>
                        <a:rPr lang="ru-RU" altLang="ru-RU" sz="1800" b="1" dirty="0" err="1" smtClean="0">
                          <a:latin typeface="Times New Roman" panose="02020603050405020304" pitchFamily="18" charset="0"/>
                          <a:cs typeface="Times New Roman" panose="02020603050405020304" pitchFamily="18" charset="0"/>
                        </a:rPr>
                        <a:t>disinfectio</a:t>
                      </a:r>
                      <a:r>
                        <a:rPr lang="en-US" altLang="ru-RU" sz="1800" b="1" dirty="0" smtClean="0">
                          <a:latin typeface="Times New Roman" panose="02020603050405020304" pitchFamily="18" charset="0"/>
                          <a:cs typeface="Times New Roman" panose="02020603050405020304" pitchFamily="18" charset="0"/>
                        </a:rPr>
                        <a:t>n</a:t>
                      </a:r>
                      <a:r>
                        <a:rPr lang="ru-RU" altLang="ru-RU" sz="1800" b="1" dirty="0" smtClean="0">
                          <a:latin typeface="Times New Roman" panose="02020603050405020304" pitchFamily="18" charset="0"/>
                          <a:cs typeface="Times New Roman" panose="02020603050405020304" pitchFamily="18" charset="0"/>
                        </a:rPr>
                        <a:t> </a:t>
                      </a:r>
                      <a:r>
                        <a:rPr lang="en-US" altLang="ru-RU" sz="1800" dirty="0" smtClean="0">
                          <a:latin typeface="Times New Roman" panose="02020603050405020304" pitchFamily="18" charset="0"/>
                          <a:cs typeface="Times New Roman" panose="02020603050405020304" pitchFamily="18" charset="0"/>
                        </a:rPr>
                        <a:t>– is conducted constantly in a </a:t>
                      </a:r>
                      <a:r>
                        <a:rPr lang="ru-RU" altLang="ru-RU" sz="1800" dirty="0" smtClean="0">
                          <a:latin typeface="Times New Roman" panose="02020603050405020304" pitchFamily="18" charset="0"/>
                          <a:cs typeface="Times New Roman" panose="02020603050405020304" pitchFamily="18" charset="0"/>
                        </a:rPr>
                        <a:t>t</a:t>
                      </a:r>
                      <a:r>
                        <a:rPr lang="en-US" altLang="ru-RU" sz="1800" dirty="0" err="1" smtClean="0">
                          <a:latin typeface="Times New Roman" panose="02020603050405020304" pitchFamily="18" charset="0"/>
                          <a:cs typeface="Times New Roman" panose="02020603050405020304" pitchFamily="18" charset="0"/>
                        </a:rPr>
                        <a:t>reatment-proph</a:t>
                      </a:r>
                      <a:r>
                        <a:rPr lang="ru-RU" altLang="ru-RU" sz="1800" dirty="0" smtClean="0">
                          <a:latin typeface="Times New Roman" panose="02020603050405020304" pitchFamily="18" charset="0"/>
                          <a:cs typeface="Times New Roman" panose="02020603050405020304" pitchFamily="18" charset="0"/>
                        </a:rPr>
                        <a:t>y</a:t>
                      </a:r>
                      <a:r>
                        <a:rPr lang="en-US" altLang="ru-RU" sz="1800" dirty="0" smtClean="0">
                          <a:latin typeface="Times New Roman" panose="02020603050405020304" pitchFamily="18" charset="0"/>
                          <a:cs typeface="Times New Roman" panose="02020603050405020304" pitchFamily="18" charset="0"/>
                        </a:rPr>
                        <a:t>lactic institution or at home surrounded by the patient (or </a:t>
                      </a:r>
                      <a:r>
                        <a:rPr lang="en-US" altLang="ru-RU" sz="1800" dirty="0" err="1" smtClean="0">
                          <a:latin typeface="Times New Roman" panose="02020603050405020304" pitchFamily="18" charset="0"/>
                          <a:cs typeface="Times New Roman" panose="02020603050405020304" pitchFamily="18" charset="0"/>
                        </a:rPr>
                        <a:t>Bacillicarrier</a:t>
                      </a:r>
                      <a:r>
                        <a:rPr lang="en-US" altLang="ru-RU" sz="1800" dirty="0" smtClean="0">
                          <a:latin typeface="Times New Roman" panose="02020603050405020304" pitchFamily="18" charset="0"/>
                          <a:cs typeface="Times New Roman" panose="02020603050405020304" pitchFamily="18" charset="0"/>
                        </a:rPr>
                        <a:t>) after detection in a patient of nosocomial infection and before discharge (</a:t>
                      </a:r>
                      <a:r>
                        <a:rPr lang="en-US" altLang="ru-RU" sz="1800" i="1" dirty="0" smtClean="0">
                          <a:latin typeface="Times New Roman" panose="02020603050405020304" pitchFamily="18" charset="0"/>
                          <a:cs typeface="Times New Roman" panose="02020603050405020304" pitchFamily="18" charset="0"/>
                        </a:rPr>
                        <a:t>or transfer to another Department/hospital</a:t>
                      </a:r>
                      <a:r>
                        <a:rPr lang="en-US" altLang="ru-RU" sz="1800" dirty="0" smtClean="0">
                          <a:latin typeface="Times New Roman" panose="02020603050405020304" pitchFamily="18" charset="0"/>
                          <a:cs typeface="Times New Roman" panose="02020603050405020304" pitchFamily="18" charset="0"/>
                        </a:rPr>
                        <a:t>).</a:t>
                      </a:r>
                      <a:endParaRPr lang="ru-RU" altLang="ru-RU" sz="1800" dirty="0" smtClean="0">
                        <a:latin typeface="Times New Roman" panose="02020603050405020304" pitchFamily="18" charset="0"/>
                        <a:cs typeface="Times New Roman" panose="02020603050405020304" pitchFamily="18" charset="0"/>
                      </a:endParaRPr>
                    </a:p>
                    <a:p>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graphicFrame>
        <p:nvGraphicFramePr>
          <p:cNvPr id="17" name="Таблица 16"/>
          <p:cNvGraphicFramePr>
            <a:graphicFrameLocks noGrp="1"/>
          </p:cNvGraphicFramePr>
          <p:nvPr>
            <p:extLst>
              <p:ext uri="{D42A27DB-BD31-4B8C-83A1-F6EECF244321}">
                <p14:modId xmlns="" xmlns:p14="http://schemas.microsoft.com/office/powerpoint/2010/main" val="212492014"/>
              </p:ext>
            </p:extLst>
          </p:nvPr>
        </p:nvGraphicFramePr>
        <p:xfrm>
          <a:off x="7081022" y="5289860"/>
          <a:ext cx="4806177" cy="1315844"/>
        </p:xfrm>
        <a:graphic>
          <a:graphicData uri="http://schemas.openxmlformats.org/drawingml/2006/table">
            <a:tbl>
              <a:tblPr/>
              <a:tblGrid>
                <a:gridCol w="4806177">
                  <a:extLst>
                    <a:ext uri="{9D8B030D-6E8A-4147-A177-3AD203B41FA5}">
                      <a16:colId xmlns="" xmlns:a16="http://schemas.microsoft.com/office/drawing/2014/main" val="1235112142"/>
                    </a:ext>
                  </a:extLst>
                </a:gridCol>
              </a:tblGrid>
              <a:tr h="13158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altLang="ru-RU" sz="1800" b="1" dirty="0" smtClean="0">
                          <a:latin typeface="Times New Roman" panose="02020603050405020304" pitchFamily="18" charset="0"/>
                          <a:cs typeface="Times New Roman" panose="02020603050405020304" pitchFamily="18" charset="0"/>
                        </a:rPr>
                        <a:t>2.</a:t>
                      </a:r>
                      <a:r>
                        <a:rPr lang="ru-RU" altLang="ru-RU" sz="1800" b="1" baseline="0" dirty="0" smtClean="0">
                          <a:latin typeface="Times New Roman" panose="02020603050405020304" pitchFamily="18" charset="0"/>
                          <a:cs typeface="Times New Roman" panose="02020603050405020304" pitchFamily="18" charset="0"/>
                        </a:rPr>
                        <a:t> </a:t>
                      </a:r>
                      <a:r>
                        <a:rPr lang="ru-RU" altLang="ru-RU" sz="1800" b="1" dirty="0" smtClean="0">
                          <a:latin typeface="Times New Roman" panose="02020603050405020304" pitchFamily="18" charset="0"/>
                          <a:cs typeface="Times New Roman" panose="02020603050405020304" pitchFamily="18" charset="0"/>
                        </a:rPr>
                        <a:t>F</a:t>
                      </a:r>
                      <a:r>
                        <a:rPr lang="en-US" altLang="ru-RU" sz="1800" b="1" dirty="0" err="1" smtClean="0">
                          <a:latin typeface="Times New Roman" panose="02020603050405020304" pitchFamily="18" charset="0"/>
                          <a:cs typeface="Times New Roman" panose="02020603050405020304" pitchFamily="18" charset="0"/>
                        </a:rPr>
                        <a:t>ocal</a:t>
                      </a:r>
                      <a:r>
                        <a:rPr lang="en-US" altLang="ru-RU" sz="1800" b="1" dirty="0" smtClean="0">
                          <a:latin typeface="Times New Roman" panose="02020603050405020304" pitchFamily="18" charset="0"/>
                          <a:cs typeface="Times New Roman" panose="02020603050405020304" pitchFamily="18" charset="0"/>
                        </a:rPr>
                        <a:t> final </a:t>
                      </a:r>
                      <a:r>
                        <a:rPr lang="ru-RU" altLang="ru-RU" sz="1800" b="1" dirty="0" err="1" smtClean="0">
                          <a:latin typeface="Times New Roman" panose="02020603050405020304" pitchFamily="18" charset="0"/>
                          <a:cs typeface="Times New Roman" panose="02020603050405020304" pitchFamily="18" charset="0"/>
                        </a:rPr>
                        <a:t>disinfectio</a:t>
                      </a:r>
                      <a:r>
                        <a:rPr lang="en-US" altLang="ru-RU" sz="1800" b="1" dirty="0" smtClean="0">
                          <a:latin typeface="Times New Roman" panose="02020603050405020304" pitchFamily="18" charset="0"/>
                          <a:cs typeface="Times New Roman" panose="02020603050405020304" pitchFamily="18" charset="0"/>
                        </a:rPr>
                        <a:t>n</a:t>
                      </a:r>
                      <a:r>
                        <a:rPr lang="ru-RU" altLang="ru-RU" sz="1800" b="1" dirty="0" smtClean="0">
                          <a:latin typeface="Times New Roman" panose="02020603050405020304" pitchFamily="18" charset="0"/>
                          <a:cs typeface="Times New Roman" panose="02020603050405020304" pitchFamily="18" charset="0"/>
                        </a:rPr>
                        <a:t> </a:t>
                      </a:r>
                      <a:r>
                        <a:rPr lang="en-US" altLang="ru-RU" sz="1800" dirty="0" smtClean="0">
                          <a:latin typeface="Times New Roman" panose="02020603050405020304" pitchFamily="18" charset="0"/>
                          <a:cs typeface="Times New Roman" panose="02020603050405020304" pitchFamily="18" charset="0"/>
                        </a:rPr>
                        <a:t>– is carried out once after, after discharge or death, the hospitalization the patient in an infectious hospital.</a:t>
                      </a:r>
                      <a:endParaRPr lang="ru-RU" altLang="ru-RU" sz="1800" dirty="0" smtClean="0">
                        <a:latin typeface="Times New Roman" panose="02020603050405020304" pitchFamily="18" charset="0"/>
                        <a:cs typeface="Times New Roman" panose="02020603050405020304" pitchFamily="18" charset="0"/>
                      </a:endParaRPr>
                    </a:p>
                    <a:p>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 xmlns:a16="http://schemas.microsoft.com/office/drawing/2014/main" val="3879790453"/>
                  </a:ext>
                </a:extLst>
              </a:tr>
            </a:tbl>
          </a:graphicData>
        </a:graphic>
      </p:graphicFrame>
      <p:cxnSp>
        <p:nvCxnSpPr>
          <p:cNvPr id="18" name="Прямая со стрелкой 17"/>
          <p:cNvCxnSpPr/>
          <p:nvPr/>
        </p:nvCxnSpPr>
        <p:spPr>
          <a:xfrm rot="10800000" flipV="1">
            <a:off x="2114550" y="533400"/>
            <a:ext cx="2590800" cy="3238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6686550" y="571500"/>
            <a:ext cx="1562100" cy="5143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10056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ltLang="ru-RU" b="1" dirty="0" smtClean="0">
                <a:latin typeface="Times New Roman" panose="02020603050405020304" pitchFamily="18" charset="0"/>
                <a:cs typeface="Times New Roman" panose="02020603050405020304" pitchFamily="18" charset="0"/>
              </a:rPr>
              <a:t>List the </a:t>
            </a:r>
            <a:r>
              <a:rPr lang="en-US" altLang="ru-RU" b="1" dirty="0" err="1" smtClean="0">
                <a:latin typeface="Times New Roman" panose="02020603050405020304" pitchFamily="18" charset="0"/>
                <a:cs typeface="Times New Roman" panose="02020603050405020304" pitchFamily="18" charset="0"/>
              </a:rPr>
              <a:t>Metho</a:t>
            </a:r>
            <a:r>
              <a:rPr lang="ru-RU" altLang="ru-RU" b="1" dirty="0">
                <a:latin typeface="Times New Roman" panose="02020603050405020304" pitchFamily="18" charset="0"/>
                <a:cs typeface="Times New Roman" panose="02020603050405020304" pitchFamily="18" charset="0"/>
              </a:rPr>
              <a:t>d</a:t>
            </a:r>
            <a:r>
              <a:rPr lang="en-US" altLang="ru-RU" b="1" dirty="0">
                <a:latin typeface="Times New Roman" panose="02020603050405020304" pitchFamily="18" charset="0"/>
                <a:cs typeface="Times New Roman" panose="02020603050405020304" pitchFamily="18" charset="0"/>
              </a:rPr>
              <a:t>s of </a:t>
            </a:r>
            <a:r>
              <a:rPr lang="ru-RU" altLang="ru-RU" b="1" dirty="0" err="1" smtClean="0">
                <a:latin typeface="Times New Roman" panose="02020603050405020304" pitchFamily="18" charset="0"/>
                <a:cs typeface="Times New Roman" panose="02020603050405020304" pitchFamily="18" charset="0"/>
              </a:rPr>
              <a:t>disinfection</a:t>
            </a:r>
            <a:r>
              <a:rPr lang="ru-RU" altLang="ru-RU" b="1" dirty="0" smtClean="0">
                <a:latin typeface="Times New Roman" panose="02020603050405020304" pitchFamily="18" charset="0"/>
                <a:cs typeface="Times New Roman" panose="02020603050405020304" pitchFamily="18" charset="0"/>
              </a:rPr>
              <a:t>:</a:t>
            </a:r>
            <a:endParaRPr lang="ru-RU" dirty="0"/>
          </a:p>
        </p:txBody>
      </p:sp>
      <p:sp>
        <p:nvSpPr>
          <p:cNvPr id="3" name="Объект 2"/>
          <p:cNvSpPr>
            <a:spLocks noGrp="1"/>
          </p:cNvSpPr>
          <p:nvPr>
            <p:ph idx="1"/>
          </p:nvPr>
        </p:nvSpPr>
        <p:spPr/>
        <p:txBody>
          <a:bodyPr>
            <a:normAutofit/>
          </a:bodyPr>
          <a:lstStyle/>
          <a:p>
            <a:pPr marL="457200" indent="-457200">
              <a:lnSpc>
                <a:spcPct val="150000"/>
              </a:lnSpc>
              <a:buFontTx/>
              <a:buAutoNum type="arabicPeriod"/>
            </a:pPr>
            <a:r>
              <a:rPr lang="en-US" altLang="ru-RU" b="1" dirty="0">
                <a:latin typeface="Times New Roman" panose="02020603050405020304" pitchFamily="18" charset="0"/>
                <a:cs typeface="Times New Roman" panose="02020603050405020304" pitchFamily="18" charset="0"/>
              </a:rPr>
              <a:t>Mechanical </a:t>
            </a:r>
            <a:r>
              <a:rPr lang="en-US" altLang="ru-RU" b="1" dirty="0" err="1">
                <a:latin typeface="Times New Roman" panose="02020603050405020304" pitchFamily="18" charset="0"/>
                <a:cs typeface="Times New Roman" panose="02020603050405020304" pitchFamily="18" charset="0"/>
              </a:rPr>
              <a:t>metho</a:t>
            </a:r>
            <a:r>
              <a:rPr lang="ru-RU" altLang="ru-RU" b="1" dirty="0" err="1">
                <a:latin typeface="Times New Roman" panose="02020603050405020304" pitchFamily="18" charset="0"/>
                <a:cs typeface="Times New Roman" panose="02020603050405020304" pitchFamily="18" charset="0"/>
              </a:rPr>
              <a:t>d</a:t>
            </a:r>
            <a:r>
              <a:rPr lang="ru-RU" altLang="ru-RU" b="1" dirty="0">
                <a:latin typeface="Times New Roman" panose="02020603050405020304" pitchFamily="18" charset="0"/>
                <a:cs typeface="Times New Roman" panose="02020603050405020304" pitchFamily="18" charset="0"/>
              </a:rPr>
              <a:t> </a:t>
            </a:r>
            <a:endParaRPr lang="ru-RU" altLang="ru-RU" b="1" dirty="0" smtClean="0">
              <a:latin typeface="Times New Roman" panose="02020603050405020304" pitchFamily="18" charset="0"/>
              <a:cs typeface="Times New Roman" panose="02020603050405020304" pitchFamily="18" charset="0"/>
            </a:endParaRPr>
          </a:p>
          <a:p>
            <a:pPr>
              <a:lnSpc>
                <a:spcPct val="150000"/>
              </a:lnSpc>
              <a:spcBef>
                <a:spcPct val="0"/>
              </a:spcBef>
              <a:buNone/>
            </a:pPr>
            <a:r>
              <a:rPr lang="ru-RU" altLang="ru-RU" b="1" dirty="0" smtClean="0">
                <a:latin typeface="Times New Roman" panose="02020603050405020304" pitchFamily="18" charset="0"/>
                <a:cs typeface="Times New Roman" panose="02020603050405020304" pitchFamily="18" charset="0"/>
              </a:rPr>
              <a:t>2. </a:t>
            </a:r>
            <a:r>
              <a:rPr lang="en-US" altLang="ru-RU" b="1" dirty="0" smtClean="0">
                <a:latin typeface="Times New Roman" panose="02020603050405020304" pitchFamily="18" charset="0"/>
                <a:cs typeface="Times New Roman" panose="02020603050405020304" pitchFamily="18" charset="0"/>
              </a:rPr>
              <a:t> </a:t>
            </a:r>
            <a:r>
              <a:rPr lang="ru-RU" altLang="ru-RU" b="1" dirty="0" err="1" smtClean="0">
                <a:latin typeface="Times New Roman" panose="02020603050405020304" pitchFamily="18" charset="0"/>
                <a:cs typeface="Times New Roman" panose="02020603050405020304" pitchFamily="18" charset="0"/>
              </a:rPr>
              <a:t>Chemical</a:t>
            </a:r>
            <a:r>
              <a:rPr lang="ru-RU" altLang="ru-RU" b="1" dirty="0" smtClean="0">
                <a:latin typeface="Times New Roman" panose="02020603050405020304" pitchFamily="18" charset="0"/>
                <a:cs typeface="Times New Roman" panose="02020603050405020304" pitchFamily="18" charset="0"/>
              </a:rPr>
              <a:t> </a:t>
            </a:r>
            <a:r>
              <a:rPr lang="en-US" altLang="ru-RU" b="1" dirty="0" err="1" smtClean="0">
                <a:latin typeface="Times New Roman" panose="02020603050405020304" pitchFamily="18" charset="0"/>
                <a:cs typeface="Times New Roman" panose="02020603050405020304" pitchFamily="18" charset="0"/>
              </a:rPr>
              <a:t>metho</a:t>
            </a:r>
            <a:r>
              <a:rPr lang="ru-RU" altLang="ru-RU" b="1" dirty="0" err="1" smtClean="0">
                <a:latin typeface="Times New Roman" panose="02020603050405020304" pitchFamily="18" charset="0"/>
                <a:cs typeface="Times New Roman" panose="02020603050405020304" pitchFamily="18" charset="0"/>
              </a:rPr>
              <a:t>d</a:t>
            </a:r>
            <a:endParaRPr lang="ru-RU" altLang="ru-RU" b="1" dirty="0" smtClean="0">
              <a:latin typeface="Times New Roman" panose="02020603050405020304" pitchFamily="18" charset="0"/>
              <a:cs typeface="Times New Roman" panose="02020603050405020304" pitchFamily="18" charset="0"/>
            </a:endParaRPr>
          </a:p>
          <a:p>
            <a:pPr>
              <a:lnSpc>
                <a:spcPct val="150000"/>
              </a:lnSpc>
              <a:spcBef>
                <a:spcPct val="0"/>
              </a:spcBef>
              <a:buNone/>
            </a:pPr>
            <a:r>
              <a:rPr lang="ru-RU" altLang="ru-RU" b="1" dirty="0" smtClean="0">
                <a:latin typeface="Times New Roman" panose="02020603050405020304" pitchFamily="18" charset="0"/>
                <a:cs typeface="Times New Roman" panose="02020603050405020304" pitchFamily="18" charset="0"/>
              </a:rPr>
              <a:t>3. </a:t>
            </a:r>
            <a:r>
              <a:rPr lang="en-US" altLang="ru-RU" b="1" dirty="0" smtClean="0">
                <a:latin typeface="Times New Roman" panose="02020603050405020304" pitchFamily="18" charset="0"/>
                <a:cs typeface="Times New Roman" panose="02020603050405020304" pitchFamily="18" charset="0"/>
              </a:rPr>
              <a:t> Physical </a:t>
            </a:r>
            <a:r>
              <a:rPr lang="en-US" altLang="ru-RU" b="1" dirty="0" err="1" smtClean="0">
                <a:latin typeface="Times New Roman" panose="02020603050405020304" pitchFamily="18" charset="0"/>
                <a:cs typeface="Times New Roman" panose="02020603050405020304" pitchFamily="18" charset="0"/>
              </a:rPr>
              <a:t>metho</a:t>
            </a:r>
            <a:r>
              <a:rPr lang="ru-RU" altLang="ru-RU" b="1" dirty="0" err="1" smtClean="0">
                <a:latin typeface="Times New Roman" panose="02020603050405020304" pitchFamily="18" charset="0"/>
                <a:cs typeface="Times New Roman" panose="02020603050405020304" pitchFamily="18" charset="0"/>
              </a:rPr>
              <a:t>d</a:t>
            </a:r>
            <a:r>
              <a:rPr lang="ru-RU" altLang="ru-RU" b="1" dirty="0" smtClean="0">
                <a:latin typeface="Times New Roman" panose="02020603050405020304" pitchFamily="18" charset="0"/>
                <a:cs typeface="Times New Roman" panose="02020603050405020304" pitchFamily="18" charset="0"/>
              </a:rPr>
              <a:t> </a:t>
            </a:r>
            <a:r>
              <a:rPr lang="en-US" altLang="ru-RU" dirty="0" smtClean="0">
                <a:latin typeface="Times New Roman" panose="02020603050405020304" pitchFamily="18" charset="0"/>
                <a:cs typeface="Times New Roman" panose="02020603050405020304" pitchFamily="18" charset="0"/>
              </a:rPr>
              <a:t> </a:t>
            </a:r>
            <a:endParaRPr lang="ru-RU" altLang="ru-RU" dirty="0" smtClean="0">
              <a:latin typeface="Times New Roman" panose="02020603050405020304" pitchFamily="18" charset="0"/>
              <a:cs typeface="Times New Roman" panose="02020603050405020304" pitchFamily="18" charset="0"/>
            </a:endParaRPr>
          </a:p>
          <a:p>
            <a:pPr>
              <a:lnSpc>
                <a:spcPct val="150000"/>
              </a:lnSpc>
              <a:spcBef>
                <a:spcPct val="0"/>
              </a:spcBef>
              <a:buNone/>
            </a:pPr>
            <a:r>
              <a:rPr lang="en-US" altLang="ru-RU" b="1" dirty="0" smtClean="0">
                <a:latin typeface="Times New Roman" panose="02020603050405020304" pitchFamily="18" charset="0"/>
                <a:cs typeface="Times New Roman" panose="02020603050405020304" pitchFamily="18" charset="0"/>
              </a:rPr>
              <a:t>4</a:t>
            </a:r>
            <a:r>
              <a:rPr lang="en-US" altLang="ru-RU" dirty="0" smtClean="0">
                <a:latin typeface="Times New Roman" panose="02020603050405020304" pitchFamily="18" charset="0"/>
                <a:cs typeface="Times New Roman" panose="02020603050405020304" pitchFamily="18" charset="0"/>
              </a:rPr>
              <a:t>.  </a:t>
            </a:r>
            <a:r>
              <a:rPr lang="en-US" altLang="ru-RU" b="1" dirty="0" smtClean="0">
                <a:latin typeface="Times New Roman" panose="02020603050405020304" pitchFamily="18" charset="0"/>
                <a:cs typeface="Times New Roman" panose="02020603050405020304" pitchFamily="18" charset="0"/>
              </a:rPr>
              <a:t>Combined metho</a:t>
            </a:r>
            <a:r>
              <a:rPr lang="en-US" altLang="ru-RU" dirty="0" smtClean="0">
                <a:latin typeface="Times New Roman" panose="02020603050405020304" pitchFamily="18" charset="0"/>
                <a:cs typeface="Times New Roman" panose="02020603050405020304" pitchFamily="18" charset="0"/>
              </a:rPr>
              <a:t>d</a:t>
            </a:r>
            <a:endParaRPr lang="ru-RU" altLang="ru-RU" dirty="0" smtClean="0">
              <a:latin typeface="Times New Roman" panose="02020603050405020304" pitchFamily="18" charset="0"/>
              <a:cs typeface="Times New Roman" panose="02020603050405020304" pitchFamily="18" charset="0"/>
            </a:endParaRPr>
          </a:p>
          <a:p>
            <a:pPr>
              <a:lnSpc>
                <a:spcPct val="150000"/>
              </a:lnSpc>
              <a:buNone/>
            </a:pPr>
            <a:r>
              <a:rPr lang="en-US" altLang="ru-RU" b="1" dirty="0" smtClean="0">
                <a:latin typeface="Times New Roman" panose="02020603050405020304" pitchFamily="18" charset="0"/>
                <a:cs typeface="Times New Roman" panose="02020603050405020304" pitchFamily="18" charset="0"/>
              </a:rPr>
              <a:t>5.  Biological method</a:t>
            </a:r>
            <a:endParaRPr lang="ru-RU" dirty="0" smtClean="0"/>
          </a:p>
          <a:p>
            <a:pPr marL="457200" indent="-457200">
              <a:buFontTx/>
              <a:buAutoNum type="arabicPeriod"/>
            </a:pPr>
            <a:endParaRPr lang="ru-RU" altLang="ru-RU" dirty="0">
              <a:latin typeface="Times New Roman" panose="02020603050405020304" pitchFamily="18" charset="0"/>
              <a:cs typeface="Times New Roman" panose="02020603050405020304" pitchFamily="18" charset="0"/>
            </a:endParaRPr>
          </a:p>
          <a:p>
            <a:endParaRPr lang="ru-RU" dirty="0"/>
          </a:p>
        </p:txBody>
      </p:sp>
      <p:sp>
        <p:nvSpPr>
          <p:cNvPr id="5" name="Объект 4"/>
          <p:cNvSpPr>
            <a:spLocks noGrp="1"/>
          </p:cNvSpPr>
          <p:nvPr>
            <p:ph sz="half" idx="4294967295"/>
          </p:nvPr>
        </p:nvSpPr>
        <p:spPr>
          <a:xfrm>
            <a:off x="5969000" y="1657183"/>
            <a:ext cx="6223000" cy="4821238"/>
          </a:xfrm>
        </p:spPr>
        <p:txBody>
          <a:bodyPr>
            <a:normAutofit/>
          </a:bodyPr>
          <a:lstStyle/>
          <a:p>
            <a:pPr>
              <a:spcBef>
                <a:spcPct val="0"/>
              </a:spcBef>
              <a:buNone/>
            </a:pPr>
            <a:endParaRPr lang="ru-RU" dirty="0"/>
          </a:p>
        </p:txBody>
      </p:sp>
    </p:spTree>
    <p:extLst>
      <p:ext uri="{BB962C8B-B14F-4D97-AF65-F5344CB8AC3E}">
        <p14:creationId xmlns:p14="http://schemas.microsoft.com/office/powerpoint/2010/main" xmlns="" val="343509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288758" y="365125"/>
            <a:ext cx="11065042" cy="669591"/>
          </a:xfrm>
        </p:spPr>
        <p:txBody>
          <a:bodyPr>
            <a:normAutofit fontScale="90000"/>
          </a:bodyPr>
          <a:lstStyle/>
          <a:p>
            <a:r>
              <a:rPr lang="en-US" altLang="ru-RU" dirty="0" smtClean="0"/>
              <a:t> </a:t>
            </a:r>
            <a:r>
              <a:rPr lang="en-US" altLang="ru-RU" sz="2700" b="1" dirty="0" smtClean="0">
                <a:latin typeface="Times New Roman" pitchFamily="18" charset="0"/>
                <a:cs typeface="Times New Roman" pitchFamily="18" charset="0"/>
              </a:rPr>
              <a:t>STERILIZATION</a:t>
            </a:r>
            <a:r>
              <a:rPr lang="ru-RU" altLang="ru-RU" sz="2700" b="1" dirty="0" smtClean="0">
                <a:latin typeface="Times New Roman" pitchFamily="18" charset="0"/>
                <a:cs typeface="Times New Roman" pitchFamily="18" charset="0"/>
              </a:rPr>
              <a:t> </a:t>
            </a:r>
            <a:r>
              <a:rPr lang="en-US" altLang="ru-RU" sz="2700" b="1" dirty="0" smtClean="0">
                <a:latin typeface="Times New Roman" pitchFamily="18" charset="0"/>
                <a:cs typeface="Times New Roman" pitchFamily="18" charset="0"/>
              </a:rPr>
              <a:t>                                                       Methods</a:t>
            </a:r>
            <a:r>
              <a:rPr lang="ru-RU" altLang="ru-RU" sz="2700" b="1" dirty="0" smtClean="0">
                <a:latin typeface="Times New Roman" pitchFamily="18" charset="0"/>
                <a:cs typeface="Times New Roman" pitchFamily="18" charset="0"/>
              </a:rPr>
              <a:t> </a:t>
            </a:r>
            <a:r>
              <a:rPr lang="en-US" altLang="ru-RU" sz="2700" b="1" dirty="0" smtClean="0">
                <a:latin typeface="Times New Roman" pitchFamily="18" charset="0"/>
                <a:cs typeface="Times New Roman" pitchFamily="18" charset="0"/>
              </a:rPr>
              <a:t> of sterilization</a:t>
            </a:r>
            <a:r>
              <a:rPr lang="ru-RU" altLang="ru-RU" sz="2700" b="1" dirty="0" smtClean="0">
                <a:latin typeface="Times New Roman" pitchFamily="18" charset="0"/>
                <a:cs typeface="Times New Roman" pitchFamily="18" charset="0"/>
              </a:rPr>
              <a:t>:</a:t>
            </a:r>
            <a:r>
              <a:rPr lang="ru-RU" altLang="ru-RU" sz="2700" dirty="0" smtClean="0">
                <a:latin typeface="Times New Roman" pitchFamily="18" charset="0"/>
                <a:cs typeface="Times New Roman" pitchFamily="18" charset="0"/>
              </a:rPr>
              <a:t/>
            </a:r>
            <a:br>
              <a:rPr lang="ru-RU" altLang="ru-RU" sz="2700" dirty="0" smtClean="0">
                <a:latin typeface="Times New Roman" pitchFamily="18" charset="0"/>
                <a:cs typeface="Times New Roman" pitchFamily="18" charset="0"/>
              </a:rPr>
            </a:br>
            <a:endParaRPr lang="ru-RU" altLang="ru-RU" sz="2700" b="1" dirty="0" smtClean="0">
              <a:latin typeface="Times New Roman" pitchFamily="18" charset="0"/>
              <a:cs typeface="Times New Roman" pitchFamily="18" charset="0"/>
            </a:endParaRPr>
          </a:p>
        </p:txBody>
      </p:sp>
      <p:sp>
        <p:nvSpPr>
          <p:cNvPr id="32772" name="Rectangle 6"/>
          <p:cNvSpPr>
            <a:spLocks noGrp="1" noChangeArrowheads="1"/>
          </p:cNvSpPr>
          <p:nvPr>
            <p:ph sz="half" idx="1"/>
          </p:nvPr>
        </p:nvSpPr>
        <p:spPr>
          <a:xfrm>
            <a:off x="288758" y="1323474"/>
            <a:ext cx="5731042" cy="5245768"/>
          </a:xfrm>
        </p:spPr>
        <p:txBody>
          <a:bodyPr>
            <a:normAutofit fontScale="92500" lnSpcReduction="20000"/>
          </a:bodyPr>
          <a:lstStyle/>
          <a:p>
            <a:pPr marL="381000" indent="-381000">
              <a:buNone/>
            </a:pPr>
            <a:r>
              <a:rPr lang="en-US" altLang="ru-RU" sz="4100" b="1" dirty="0" smtClean="0">
                <a:latin typeface="Times New Roman" pitchFamily="18" charset="0"/>
                <a:cs typeface="Times New Roman" pitchFamily="18" charset="0"/>
              </a:rPr>
              <a:t>Sterilization</a:t>
            </a:r>
            <a:r>
              <a:rPr lang="en-US" altLang="ru-RU" sz="4100" dirty="0" smtClean="0">
                <a:latin typeface="Times New Roman" pitchFamily="18" charset="0"/>
                <a:cs typeface="Times New Roman" pitchFamily="18" charset="0"/>
              </a:rPr>
              <a:t> - is the</a:t>
            </a:r>
            <a:r>
              <a:rPr lang="ru-RU" altLang="ru-RU" sz="4100" dirty="0" smtClean="0">
                <a:latin typeface="Times New Roman" pitchFamily="18" charset="0"/>
                <a:cs typeface="Times New Roman" pitchFamily="18" charset="0"/>
              </a:rPr>
              <a:t> </a:t>
            </a:r>
            <a:r>
              <a:rPr lang="en-US" altLang="ru-RU" sz="4100" dirty="0" smtClean="0">
                <a:latin typeface="Times New Roman" pitchFamily="18" charset="0"/>
                <a:cs typeface="Times New Roman" pitchFamily="18" charset="0"/>
              </a:rPr>
              <a:t>complete destruction of microorganisms and their spores by exposure to physical factors and chemicals matters.</a:t>
            </a:r>
            <a:endParaRPr lang="ru-RU" altLang="ru-RU" sz="4100" dirty="0" smtClean="0">
              <a:latin typeface="Times New Roman" pitchFamily="18" charset="0"/>
              <a:cs typeface="Times New Roman" pitchFamily="18" charset="0"/>
            </a:endParaRPr>
          </a:p>
          <a:p>
            <a:pPr marL="381000" indent="-381000" eaLnBrk="1" hangingPunct="1">
              <a:lnSpc>
                <a:spcPct val="90000"/>
              </a:lnSpc>
              <a:buFontTx/>
              <a:buNone/>
            </a:pPr>
            <a:r>
              <a:rPr lang="en-US" altLang="ru-RU" sz="4100" dirty="0" smtClean="0">
                <a:latin typeface="Times New Roman" pitchFamily="18" charset="0"/>
                <a:cs typeface="Times New Roman" pitchFamily="18" charset="0"/>
              </a:rPr>
              <a:t>All products are subjected to sterilization in contact with</a:t>
            </a:r>
            <a:r>
              <a:rPr lang="ru-RU" altLang="ru-RU" sz="4100" dirty="0" smtClean="0">
                <a:latin typeface="Times New Roman" pitchFamily="18" charset="0"/>
                <a:cs typeface="Times New Roman" pitchFamily="18" charset="0"/>
              </a:rPr>
              <a:t> </a:t>
            </a:r>
            <a:r>
              <a:rPr lang="en-US" altLang="ru-RU" sz="4100" dirty="0" smtClean="0">
                <a:latin typeface="Times New Roman" pitchFamily="18" charset="0"/>
                <a:cs typeface="Times New Roman" pitchFamily="18" charset="0"/>
              </a:rPr>
              <a:t>a wound surface</a:t>
            </a:r>
            <a:r>
              <a:rPr lang="ru-RU" altLang="ru-RU" sz="4100" dirty="0" smtClean="0">
                <a:latin typeface="Times New Roman" pitchFamily="18" charset="0"/>
                <a:cs typeface="Times New Roman" pitchFamily="18" charset="0"/>
              </a:rPr>
              <a:t>, </a:t>
            </a:r>
            <a:r>
              <a:rPr lang="en-US" altLang="ru-RU" sz="4100" dirty="0" smtClean="0">
                <a:latin typeface="Times New Roman" pitchFamily="18" charset="0"/>
                <a:cs typeface="Times New Roman" pitchFamily="18" charset="0"/>
              </a:rPr>
              <a:t>blood</a:t>
            </a:r>
            <a:r>
              <a:rPr lang="ru-RU" altLang="ru-RU" sz="4100" dirty="0" smtClean="0">
                <a:latin typeface="Times New Roman" pitchFamily="18" charset="0"/>
                <a:cs typeface="Times New Roman" pitchFamily="18" charset="0"/>
              </a:rPr>
              <a:t>, </a:t>
            </a:r>
            <a:r>
              <a:rPr lang="en-US" altLang="ru-RU" sz="4100" dirty="0" smtClean="0">
                <a:latin typeface="Times New Roman" pitchFamily="18" charset="0"/>
                <a:cs typeface="Times New Roman" pitchFamily="18" charset="0"/>
              </a:rPr>
              <a:t>certain types of medical instruments.</a:t>
            </a:r>
            <a:endParaRPr lang="ru-RU" altLang="ru-RU" sz="4100" dirty="0" smtClean="0">
              <a:latin typeface="Times New Roman" pitchFamily="18" charset="0"/>
              <a:cs typeface="Times New Roman" pitchFamily="18" charset="0"/>
            </a:endParaRPr>
          </a:p>
          <a:p>
            <a:pPr marL="381000" indent="-381000" eaLnBrk="1" hangingPunct="1">
              <a:lnSpc>
                <a:spcPct val="90000"/>
              </a:lnSpc>
              <a:buFontTx/>
              <a:buNone/>
            </a:pPr>
            <a:endParaRPr lang="ru-RU" altLang="ru-RU" sz="2000" dirty="0" smtClean="0"/>
          </a:p>
        </p:txBody>
      </p:sp>
      <p:sp>
        <p:nvSpPr>
          <p:cNvPr id="4" name="Содержимое 3"/>
          <p:cNvSpPr>
            <a:spLocks noGrp="1"/>
          </p:cNvSpPr>
          <p:nvPr>
            <p:ph sz="half" idx="2"/>
          </p:nvPr>
        </p:nvSpPr>
        <p:spPr>
          <a:xfrm>
            <a:off x="6172200" y="1275347"/>
            <a:ext cx="6019800" cy="5582653"/>
          </a:xfrm>
        </p:spPr>
        <p:txBody>
          <a:bodyPr>
            <a:normAutofit fontScale="92500" lnSpcReduction="20000"/>
          </a:bodyPr>
          <a:lstStyle/>
          <a:p>
            <a:pPr marL="381000" indent="-381000">
              <a:lnSpc>
                <a:spcPct val="120000"/>
              </a:lnSpc>
              <a:spcBef>
                <a:spcPts val="600"/>
              </a:spcBef>
              <a:buNone/>
            </a:pPr>
            <a:r>
              <a:rPr lang="en-US" altLang="ru-RU" b="1" dirty="0" smtClean="0">
                <a:latin typeface="Times New Roman" pitchFamily="18" charset="0"/>
                <a:cs typeface="Times New Roman" pitchFamily="18" charset="0"/>
              </a:rPr>
              <a:t>Methods</a:t>
            </a:r>
            <a:r>
              <a:rPr lang="ru-RU" altLang="ru-RU" b="1" dirty="0" smtClean="0">
                <a:latin typeface="Times New Roman" pitchFamily="18" charset="0"/>
                <a:cs typeface="Times New Roman" pitchFamily="18" charset="0"/>
              </a:rPr>
              <a:t> </a:t>
            </a:r>
            <a:r>
              <a:rPr lang="en-US" altLang="ru-RU" b="1" dirty="0" smtClean="0">
                <a:latin typeface="Times New Roman" pitchFamily="18" charset="0"/>
                <a:cs typeface="Times New Roman" pitchFamily="18" charset="0"/>
              </a:rPr>
              <a:t> of sterilization</a:t>
            </a:r>
            <a:r>
              <a:rPr lang="ru-RU" altLang="ru-RU" b="1" dirty="0" smtClean="0">
                <a:latin typeface="Times New Roman" pitchFamily="18" charset="0"/>
                <a:cs typeface="Times New Roman" pitchFamily="18" charset="0"/>
              </a:rPr>
              <a:t>:</a:t>
            </a:r>
            <a:endParaRPr lang="ru-RU" altLang="ru-RU" dirty="0" smtClean="0">
              <a:latin typeface="Times New Roman" pitchFamily="18" charset="0"/>
              <a:cs typeface="Times New Roman" pitchFamily="18" charset="0"/>
            </a:endParaRPr>
          </a:p>
          <a:p>
            <a:pPr>
              <a:lnSpc>
                <a:spcPct val="120000"/>
              </a:lnSpc>
              <a:spcBef>
                <a:spcPts val="600"/>
              </a:spcBef>
              <a:buFontTx/>
              <a:buAutoNum type="arabicPeriod"/>
            </a:pPr>
            <a:r>
              <a:rPr lang="en-US" altLang="ru-RU" dirty="0" smtClean="0">
                <a:latin typeface="Times New Roman" pitchFamily="18" charset="0"/>
                <a:cs typeface="Times New Roman" pitchFamily="18" charset="0"/>
              </a:rPr>
              <a:t>Physical method - steam , air , </a:t>
            </a:r>
            <a:r>
              <a:rPr lang="en-US" altLang="ru-RU" dirty="0" err="1" smtClean="0">
                <a:latin typeface="Times New Roman" pitchFamily="18" charset="0"/>
                <a:cs typeface="Times New Roman" pitchFamily="18" charset="0"/>
              </a:rPr>
              <a:t>gasperlenovy</a:t>
            </a:r>
            <a:r>
              <a:rPr lang="en-US" altLang="ru-RU" dirty="0" smtClean="0">
                <a:latin typeface="Times New Roman" pitchFamily="18" charset="0"/>
                <a:cs typeface="Times New Roman" pitchFamily="18" charset="0"/>
              </a:rPr>
              <a:t> , radiation .</a:t>
            </a:r>
            <a:endParaRPr lang="ru-RU" altLang="ru-RU" dirty="0" smtClean="0">
              <a:latin typeface="Times New Roman" pitchFamily="18" charset="0"/>
              <a:cs typeface="Times New Roman" pitchFamily="18" charset="0"/>
            </a:endParaRPr>
          </a:p>
          <a:p>
            <a:pPr>
              <a:lnSpc>
                <a:spcPct val="120000"/>
              </a:lnSpc>
              <a:spcBef>
                <a:spcPts val="600"/>
              </a:spcBef>
              <a:buFontTx/>
              <a:buAutoNum type="arabicPeriod"/>
            </a:pPr>
            <a:r>
              <a:rPr lang="en-US" altLang="ru-RU" dirty="0" smtClean="0">
                <a:latin typeface="Times New Roman" pitchFamily="18" charset="0"/>
                <a:cs typeface="Times New Roman" pitchFamily="18" charset="0"/>
              </a:rPr>
              <a:t>Chemical method - the disinfectant solution, gas, </a:t>
            </a:r>
            <a:r>
              <a:rPr lang="en-US" altLang="ru-RU" dirty="0" err="1" smtClean="0">
                <a:latin typeface="Times New Roman" pitchFamily="18" charset="0"/>
                <a:cs typeface="Times New Roman" pitchFamily="18" charset="0"/>
              </a:rPr>
              <a:t>plasmative</a:t>
            </a:r>
            <a:r>
              <a:rPr lang="en-US" altLang="ru-RU" dirty="0" smtClean="0">
                <a:latin typeface="Times New Roman" pitchFamily="18" charset="0"/>
                <a:cs typeface="Times New Roman" pitchFamily="18" charset="0"/>
              </a:rPr>
              <a:t> .In clinical practice most commonly used thermal ( physical) method of sterilization:</a:t>
            </a:r>
            <a:endParaRPr lang="ru-RU" altLang="ru-RU"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 calcmode="lin" valueType="num">
                                      <p:cBhvr additive="base">
                                        <p:cTn id="7" dur="500" fill="hold"/>
                                        <p:tgtEl>
                                          <p:spTgt spid="3277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72">
                                            <p:txEl>
                                              <p:pRg st="1" end="1"/>
                                            </p:txEl>
                                          </p:spTgt>
                                        </p:tgtEl>
                                        <p:attrNameLst>
                                          <p:attrName>style.visibility</p:attrName>
                                        </p:attrNameLst>
                                      </p:cBhvr>
                                      <p:to>
                                        <p:strVal val="visible"/>
                                      </p:to>
                                    </p:set>
                                    <p:anim calcmode="lin" valueType="num">
                                      <p:cBhvr additive="base">
                                        <p:cTn id="13" dur="500" fill="hold"/>
                                        <p:tgtEl>
                                          <p:spTgt spid="3277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a:xfrm>
            <a:off x="0" y="0"/>
            <a:ext cx="12192000" cy="1417638"/>
          </a:xfrm>
        </p:spPr>
        <p:txBody>
          <a:bodyPr>
            <a:normAutofit fontScale="90000"/>
          </a:bodyPr>
          <a:lstStyle/>
          <a:p>
            <a:pPr algn="ct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en-US" sz="3200" b="1" dirty="0" smtClean="0">
                <a:solidFill>
                  <a:schemeClr val="tx1"/>
                </a:solidFill>
                <a:latin typeface="Times New Roman" pitchFamily="18" charset="0"/>
                <a:cs typeface="Times New Roman" pitchFamily="18" charset="0"/>
              </a:rPr>
              <a:t> </a:t>
            </a: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Scheme of processing of medical </a:t>
            </a:r>
            <a:r>
              <a:rPr lang="en-US" sz="3200" b="1" dirty="0" smtClean="0">
                <a:solidFill>
                  <a:schemeClr val="tx1"/>
                </a:solidFill>
                <a:latin typeface="Times New Roman" pitchFamily="18" charset="0"/>
                <a:cs typeface="Times New Roman" pitchFamily="18" charset="0"/>
              </a:rPr>
              <a:t>equipment</a:t>
            </a:r>
            <a:r>
              <a:rPr lang="ru-RU" sz="3200" dirty="0" smtClean="0">
                <a:solidFill>
                  <a:schemeClr val="tx1"/>
                </a:solidFill>
              </a:rPr>
              <a:t/>
            </a:r>
            <a:br>
              <a:rPr lang="ru-RU" sz="3200" dirty="0" smtClean="0">
                <a:solidFill>
                  <a:schemeClr val="tx1"/>
                </a:solidFill>
              </a:rPr>
            </a:br>
            <a:endParaRPr lang="ru-RU" sz="3200" b="1" dirty="0" smtClean="0">
              <a:latin typeface="Times New Roman" pitchFamily="18" charset="0"/>
              <a:cs typeface="Times New Roman" pitchFamily="18" charset="0"/>
            </a:endParaRPr>
          </a:p>
        </p:txBody>
      </p:sp>
      <p:sp>
        <p:nvSpPr>
          <p:cNvPr id="4" name="Прямоугольник 3"/>
          <p:cNvSpPr/>
          <p:nvPr/>
        </p:nvSpPr>
        <p:spPr>
          <a:xfrm>
            <a:off x="3251200" y="1295400"/>
            <a:ext cx="5384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latin typeface="Times New Roman" pitchFamily="18" charset="0"/>
                <a:cs typeface="Times New Roman" pitchFamily="18" charset="0"/>
              </a:rPr>
              <a:t>medical equipment (</a:t>
            </a:r>
            <a:r>
              <a:rPr lang="en-US" sz="2000" dirty="0">
                <a:solidFill>
                  <a:schemeClr val="tx1"/>
                </a:solidFill>
                <a:latin typeface="Times New Roman" pitchFamily="18" charset="0"/>
                <a:cs typeface="Times New Roman" pitchFamily="18" charset="0"/>
              </a:rPr>
              <a:t>object</a:t>
            </a:r>
            <a:r>
              <a:rPr lang="en-US" sz="2000" b="1" dirty="0">
                <a:solidFill>
                  <a:schemeClr val="tx1"/>
                </a:solidFill>
                <a:latin typeface="Times New Roman" pitchFamily="18" charset="0"/>
                <a:cs typeface="Times New Roman" pitchFamily="18" charset="0"/>
              </a:rPr>
              <a:t>)</a:t>
            </a:r>
            <a:endParaRPr lang="ru-RU" sz="2000" dirty="0">
              <a:solidFill>
                <a:schemeClr val="tx1"/>
              </a:solidFill>
              <a:latin typeface="Times New Roman" pitchFamily="18" charset="0"/>
              <a:cs typeface="Times New Roman" pitchFamily="18" charset="0"/>
            </a:endParaRPr>
          </a:p>
        </p:txBody>
      </p:sp>
      <p:sp>
        <p:nvSpPr>
          <p:cNvPr id="5" name="Прямоугольник 4"/>
          <p:cNvSpPr/>
          <p:nvPr/>
        </p:nvSpPr>
        <p:spPr>
          <a:xfrm>
            <a:off x="2438400" y="2362200"/>
            <a:ext cx="233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Medical objects of nursing  for patients</a:t>
            </a:r>
            <a:endParaRPr lang="ru-RU" dirty="0">
              <a:solidFill>
                <a:schemeClr val="tx1"/>
              </a:solidFill>
              <a:latin typeface="Times New Roman" pitchFamily="18" charset="0"/>
              <a:cs typeface="Times New Roman" pitchFamily="18" charset="0"/>
            </a:endParaRPr>
          </a:p>
        </p:txBody>
      </p:sp>
      <p:sp>
        <p:nvSpPr>
          <p:cNvPr id="6" name="Прямоугольник 5"/>
          <p:cNvSpPr/>
          <p:nvPr/>
        </p:nvSpPr>
        <p:spPr>
          <a:xfrm>
            <a:off x="508000" y="3733800"/>
            <a:ext cx="233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latin typeface="Times New Roman" pitchFamily="18" charset="0"/>
                <a:cs typeface="Times New Roman" pitchFamily="18" charset="0"/>
              </a:rPr>
              <a:t>Reusable medical equipment (heater, thermometer, etc.)</a:t>
            </a:r>
            <a:endParaRPr lang="ru-RU" sz="1600" dirty="0">
              <a:solidFill>
                <a:schemeClr val="tx1"/>
              </a:solidFill>
              <a:latin typeface="Times New Roman" pitchFamily="18" charset="0"/>
              <a:cs typeface="Times New Roman" pitchFamily="18" charset="0"/>
            </a:endParaRPr>
          </a:p>
        </p:txBody>
      </p:sp>
      <p:sp>
        <p:nvSpPr>
          <p:cNvPr id="7" name="Прямоугольник 6"/>
          <p:cNvSpPr/>
          <p:nvPr/>
        </p:nvSpPr>
        <p:spPr>
          <a:xfrm>
            <a:off x="3251200" y="3733800"/>
            <a:ext cx="3352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latin typeface="Times New Roman" pitchFamily="18" charset="0"/>
                <a:cs typeface="Times New Roman" pitchFamily="18" charset="0"/>
              </a:rPr>
              <a:t>Disposable medical  equipment (bandage material , syringes and other)</a:t>
            </a:r>
            <a:endParaRPr lang="ru-RU" sz="1600" dirty="0">
              <a:solidFill>
                <a:schemeClr val="tx1"/>
              </a:solidFill>
              <a:latin typeface="Times New Roman" pitchFamily="18" charset="0"/>
              <a:cs typeface="Times New Roman" pitchFamily="18" charset="0"/>
            </a:endParaRPr>
          </a:p>
        </p:txBody>
      </p:sp>
      <p:sp>
        <p:nvSpPr>
          <p:cNvPr id="8" name="Прямоугольник 7"/>
          <p:cNvSpPr/>
          <p:nvPr/>
        </p:nvSpPr>
        <p:spPr>
          <a:xfrm>
            <a:off x="609600" y="4953000"/>
            <a:ext cx="1930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Disinfection </a:t>
            </a:r>
          </a:p>
          <a:p>
            <a:pPr>
              <a:defRPr/>
            </a:pPr>
            <a:endParaRPr lang="ru-RU" sz="1600" dirty="0">
              <a:solidFill>
                <a:schemeClr val="tx1"/>
              </a:solidFill>
              <a:latin typeface="Times New Roman" pitchFamily="18" charset="0"/>
              <a:cs typeface="Times New Roman" pitchFamily="18" charset="0"/>
            </a:endParaRPr>
          </a:p>
        </p:txBody>
      </p:sp>
      <p:sp>
        <p:nvSpPr>
          <p:cNvPr id="9" name="Прямоугольник 8"/>
          <p:cNvSpPr/>
          <p:nvPr/>
        </p:nvSpPr>
        <p:spPr>
          <a:xfrm>
            <a:off x="3962400" y="4953000"/>
            <a:ext cx="1828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Disinfection </a:t>
            </a:r>
          </a:p>
          <a:p>
            <a:pPr algn="ctr">
              <a:defRPr/>
            </a:pPr>
            <a:r>
              <a:rPr lang="ru-RU" sz="1600" dirty="0">
                <a:solidFill>
                  <a:schemeClr val="tx1"/>
                </a:solidFill>
                <a:latin typeface="Times New Roman" pitchFamily="18" charset="0"/>
                <a:cs typeface="Times New Roman" pitchFamily="18" charset="0"/>
              </a:rPr>
              <a:t> </a:t>
            </a:r>
            <a:endParaRPr lang="ru-RU" sz="1600" dirty="0"/>
          </a:p>
        </p:txBody>
      </p:sp>
      <p:sp>
        <p:nvSpPr>
          <p:cNvPr id="11" name="Прямоугольник 10"/>
          <p:cNvSpPr/>
          <p:nvPr/>
        </p:nvSpPr>
        <p:spPr>
          <a:xfrm>
            <a:off x="3962400" y="6019800"/>
            <a:ext cx="1930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Utilization</a:t>
            </a:r>
          </a:p>
          <a:p>
            <a:pPr algn="ctr">
              <a:defRPr/>
            </a:pPr>
            <a:r>
              <a:rPr lang="ru-RU" dirty="0">
                <a:solidFill>
                  <a:schemeClr val="tx1"/>
                </a:solidFill>
                <a:latin typeface="Times New Roman" pitchFamily="18" charset="0"/>
                <a:cs typeface="Times New Roman" pitchFamily="18" charset="0"/>
              </a:rPr>
              <a:t> </a:t>
            </a:r>
            <a:endParaRPr lang="ru-RU" dirty="0"/>
          </a:p>
        </p:txBody>
      </p:sp>
      <p:sp>
        <p:nvSpPr>
          <p:cNvPr id="12" name="Прямоугольник 11"/>
          <p:cNvSpPr/>
          <p:nvPr/>
        </p:nvSpPr>
        <p:spPr>
          <a:xfrm>
            <a:off x="7213600" y="2438400"/>
            <a:ext cx="2438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Medical instruments</a:t>
            </a:r>
            <a:endParaRPr lang="ru-RU" dirty="0">
              <a:solidFill>
                <a:schemeClr val="tx1"/>
              </a:solidFill>
              <a:latin typeface="Times New Roman" pitchFamily="18" charset="0"/>
              <a:cs typeface="Times New Roman" pitchFamily="18" charset="0"/>
            </a:endParaRPr>
          </a:p>
        </p:txBody>
      </p:sp>
      <p:sp>
        <p:nvSpPr>
          <p:cNvPr id="13" name="Прямоугольник 12"/>
          <p:cNvSpPr/>
          <p:nvPr/>
        </p:nvSpPr>
        <p:spPr>
          <a:xfrm>
            <a:off x="7721600" y="3733800"/>
            <a:ext cx="2235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Disinfection </a:t>
            </a:r>
          </a:p>
          <a:p>
            <a:pPr algn="ctr">
              <a:defRPr/>
            </a:pPr>
            <a:endParaRPr lang="ru-RU" dirty="0"/>
          </a:p>
        </p:txBody>
      </p:sp>
      <p:sp>
        <p:nvSpPr>
          <p:cNvPr id="14" name="Прямоугольник 13"/>
          <p:cNvSpPr/>
          <p:nvPr/>
        </p:nvSpPr>
        <p:spPr>
          <a:xfrm>
            <a:off x="7620000" y="4784558"/>
            <a:ext cx="2336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Pre-sterilization processing</a:t>
            </a:r>
            <a:endParaRPr lang="ru-RU" dirty="0">
              <a:solidFill>
                <a:schemeClr val="tx1"/>
              </a:solidFill>
              <a:latin typeface="Times New Roman" pitchFamily="18" charset="0"/>
              <a:cs typeface="Times New Roman" pitchFamily="18" charset="0"/>
            </a:endParaRPr>
          </a:p>
        </p:txBody>
      </p:sp>
      <p:sp>
        <p:nvSpPr>
          <p:cNvPr id="15" name="Прямоугольник 14"/>
          <p:cNvSpPr/>
          <p:nvPr/>
        </p:nvSpPr>
        <p:spPr>
          <a:xfrm>
            <a:off x="9855200" y="6172200"/>
            <a:ext cx="233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Times New Roman" pitchFamily="18" charset="0"/>
                <a:cs typeface="Times New Roman" pitchFamily="18" charset="0"/>
              </a:rPr>
              <a:t>Sterilization</a:t>
            </a:r>
            <a:endParaRPr lang="ru-RU" dirty="0">
              <a:solidFill>
                <a:schemeClr val="tx1"/>
              </a:solidFill>
            </a:endParaRPr>
          </a:p>
        </p:txBody>
      </p:sp>
      <p:cxnSp>
        <p:nvCxnSpPr>
          <p:cNvPr id="19" name="Прямая со стрелкой 18"/>
          <p:cNvCxnSpPr>
            <a:stCxn id="4" idx="2"/>
            <a:endCxn id="5" idx="0"/>
          </p:cNvCxnSpPr>
          <p:nvPr/>
        </p:nvCxnSpPr>
        <p:spPr>
          <a:xfrm flipH="1">
            <a:off x="3606800" y="1905000"/>
            <a:ext cx="2336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4" idx="2"/>
            <a:endCxn id="12" idx="0"/>
          </p:cNvCxnSpPr>
          <p:nvPr/>
        </p:nvCxnSpPr>
        <p:spPr>
          <a:xfrm>
            <a:off x="5943600" y="1905000"/>
            <a:ext cx="2489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a:stCxn id="12" idx="2"/>
            <a:endCxn id="13" idx="0"/>
          </p:cNvCxnSpPr>
          <p:nvPr/>
        </p:nvCxnSpPr>
        <p:spPr>
          <a:xfrm>
            <a:off x="8432800" y="3276600"/>
            <a:ext cx="406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a:stCxn id="5" idx="2"/>
            <a:endCxn id="6" idx="0"/>
          </p:cNvCxnSpPr>
          <p:nvPr/>
        </p:nvCxnSpPr>
        <p:spPr>
          <a:xfrm flipH="1">
            <a:off x="1676400" y="3276600"/>
            <a:ext cx="1930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a:stCxn id="5" idx="2"/>
            <a:endCxn id="7" idx="0"/>
          </p:cNvCxnSpPr>
          <p:nvPr/>
        </p:nvCxnSpPr>
        <p:spPr>
          <a:xfrm>
            <a:off x="3606800" y="3276600"/>
            <a:ext cx="1320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6" idx="2"/>
            <a:endCxn id="8" idx="0"/>
          </p:cNvCxnSpPr>
          <p:nvPr/>
        </p:nvCxnSpPr>
        <p:spPr>
          <a:xfrm flipH="1">
            <a:off x="1574800" y="4648200"/>
            <a:ext cx="101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stCxn id="7" idx="2"/>
            <a:endCxn id="9" idx="0"/>
          </p:cNvCxnSpPr>
          <p:nvPr/>
        </p:nvCxnSpPr>
        <p:spPr>
          <a:xfrm flipH="1">
            <a:off x="4876800" y="4648200"/>
            <a:ext cx="50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9" idx="2"/>
            <a:endCxn id="11" idx="0"/>
          </p:cNvCxnSpPr>
          <p:nvPr/>
        </p:nvCxnSpPr>
        <p:spPr>
          <a:xfrm>
            <a:off x="4876800" y="5715000"/>
            <a:ext cx="50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a:stCxn id="13" idx="2"/>
            <a:endCxn id="14" idx="0"/>
          </p:cNvCxnSpPr>
          <p:nvPr/>
        </p:nvCxnSpPr>
        <p:spPr>
          <a:xfrm rot="5400000">
            <a:off x="8669421" y="4614779"/>
            <a:ext cx="288758" cy="50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p:nvPr/>
        </p:nvCxnSpPr>
        <p:spPr>
          <a:xfrm rot="10800000" flipV="1">
            <a:off x="8205538" y="5642810"/>
            <a:ext cx="1136315" cy="5173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7216273" y="6172200"/>
            <a:ext cx="233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u-RU" dirty="0" smtClean="0">
                <a:solidFill>
                  <a:schemeClr val="tx1"/>
                </a:solidFill>
                <a:latin typeface="Times New Roman" pitchFamily="18" charset="0"/>
                <a:cs typeface="Times New Roman" pitchFamily="18" charset="0"/>
              </a:rPr>
              <a:t>control of sterilization processing</a:t>
            </a:r>
            <a:endParaRPr lang="ru-RU" dirty="0">
              <a:solidFill>
                <a:schemeClr val="tx1"/>
              </a:solidFill>
            </a:endParaRPr>
          </a:p>
        </p:txBody>
      </p:sp>
      <p:cxnSp>
        <p:nvCxnSpPr>
          <p:cNvPr id="33" name="Прямая со стрелкой 32"/>
          <p:cNvCxnSpPr>
            <a:stCxn id="27" idx="3"/>
            <a:endCxn id="15" idx="1"/>
          </p:cNvCxnSpPr>
          <p:nvPr/>
        </p:nvCxnSpPr>
        <p:spPr>
          <a:xfrm>
            <a:off x="9553073" y="6515100"/>
            <a:ext cx="30212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649705"/>
            <a:ext cx="10515600" cy="1040983"/>
          </a:xfrm>
        </p:spPr>
        <p:txBody>
          <a:bodyPr>
            <a:normAutofit fontScale="90000"/>
          </a:bodyPr>
          <a:lstStyle/>
          <a:p>
            <a:r>
              <a:rPr lang="en-US" altLang="ru-RU" dirty="0" smtClean="0">
                <a:latin typeface="Times New Roman" pitchFamily="18" charset="0"/>
                <a:cs typeface="Times New Roman" pitchFamily="18" charset="0"/>
              </a:rPr>
              <a:t>The main stages of processing </a:t>
            </a:r>
            <a:r>
              <a:rPr lang="en-US" altLang="ru-RU" b="1" dirty="0" smtClean="0">
                <a:latin typeface="Times New Roman" pitchFamily="18" charset="0"/>
                <a:cs typeface="Times New Roman" pitchFamily="18" charset="0"/>
              </a:rPr>
              <a:t>MEDICAL</a:t>
            </a:r>
            <a:r>
              <a:rPr lang="ru-RU" altLang="ru-RU" b="1" dirty="0" smtClean="0">
                <a:latin typeface="Times New Roman" pitchFamily="18" charset="0"/>
                <a:cs typeface="Times New Roman" pitchFamily="18" charset="0"/>
              </a:rPr>
              <a:t> </a:t>
            </a:r>
            <a:r>
              <a:rPr lang="en-US" altLang="ru-RU" b="1" dirty="0" smtClean="0">
                <a:latin typeface="Times New Roman" pitchFamily="18" charset="0"/>
                <a:cs typeface="Times New Roman" pitchFamily="18" charset="0"/>
              </a:rPr>
              <a:t>TOOLS</a:t>
            </a:r>
            <a:r>
              <a:rPr lang="ru-RU" altLang="ru-RU" dirty="0" smtClean="0">
                <a:latin typeface="Times New Roman" pitchFamily="18" charset="0"/>
                <a:cs typeface="Times New Roman" pitchFamily="18" charset="0"/>
              </a:rPr>
              <a:t>:</a:t>
            </a:r>
            <a:r>
              <a:rPr lang="en-US" altLang="ru-RU" dirty="0" smtClean="0">
                <a:latin typeface="Times New Roman" pitchFamily="18" charset="0"/>
                <a:cs typeface="Times New Roman" pitchFamily="18" charset="0"/>
              </a:rPr>
              <a:t/>
            </a:r>
            <a:br>
              <a:rPr lang="en-US" altLang="ru-RU" dirty="0" smtClean="0">
                <a:latin typeface="Times New Roman" pitchFamily="18" charset="0"/>
                <a:cs typeface="Times New Roman" pitchFamily="18" charset="0"/>
              </a:rPr>
            </a:br>
            <a:r>
              <a:rPr lang="ru-RU" altLang="ru-RU" dirty="0" smtClean="0">
                <a:latin typeface="Times New Roman" pitchFamily="18" charset="0"/>
                <a:cs typeface="Times New Roman" pitchFamily="18" charset="0"/>
              </a:rPr>
              <a:t/>
            </a:r>
            <a:br>
              <a:rPr lang="ru-RU" altLang="ru-RU" dirty="0" smtClean="0">
                <a:latin typeface="Times New Roman" pitchFamily="18" charset="0"/>
                <a:cs typeface="Times New Roman" pitchFamily="18" charset="0"/>
              </a:rPr>
            </a:br>
            <a:endParaRPr lang="ru-RU" dirty="0"/>
          </a:p>
        </p:txBody>
      </p:sp>
      <p:sp>
        <p:nvSpPr>
          <p:cNvPr id="3" name="Объект 2"/>
          <p:cNvSpPr>
            <a:spLocks noGrp="1"/>
          </p:cNvSpPr>
          <p:nvPr>
            <p:ph idx="1"/>
          </p:nvPr>
        </p:nvSpPr>
        <p:spPr/>
        <p:txBody>
          <a:bodyPr>
            <a:normAutofit/>
          </a:bodyPr>
          <a:lstStyle/>
          <a:p>
            <a:pPr>
              <a:buFontTx/>
              <a:buNone/>
            </a:pPr>
            <a:endParaRPr lang="ru-RU" altLang="ru-RU" dirty="0" smtClean="0">
              <a:latin typeface="Times New Roman" pitchFamily="18" charset="0"/>
              <a:cs typeface="Times New Roman" pitchFamily="18" charset="0"/>
            </a:endParaRPr>
          </a:p>
          <a:p>
            <a:pPr>
              <a:buFontTx/>
              <a:buNone/>
            </a:pPr>
            <a:r>
              <a:rPr lang="ru-RU" altLang="ru-RU" dirty="0" smtClean="0">
                <a:latin typeface="Times New Roman" pitchFamily="18" charset="0"/>
                <a:cs typeface="Times New Roman" pitchFamily="18" charset="0"/>
              </a:rPr>
              <a:t>   1 </a:t>
            </a:r>
            <a:r>
              <a:rPr lang="en-US" altLang="ru-RU" dirty="0">
                <a:latin typeface="Times New Roman" pitchFamily="18" charset="0"/>
                <a:cs typeface="Times New Roman" pitchFamily="18" charset="0"/>
              </a:rPr>
              <a:t>stage</a:t>
            </a:r>
            <a:r>
              <a:rPr lang="ru-RU" altLang="ru-RU" dirty="0">
                <a:latin typeface="Times New Roman" pitchFamily="18" charset="0"/>
                <a:cs typeface="Times New Roman" pitchFamily="18" charset="0"/>
              </a:rPr>
              <a:t>.</a:t>
            </a:r>
            <a:r>
              <a:rPr lang="en-US" altLang="ru-RU" dirty="0">
                <a:latin typeface="Times New Roman" pitchFamily="18" charset="0"/>
                <a:cs typeface="Times New Roman" pitchFamily="18" charset="0"/>
              </a:rPr>
              <a:t> disinfection </a:t>
            </a:r>
            <a:endParaRPr lang="ru-RU" altLang="ru-RU" dirty="0">
              <a:latin typeface="Times New Roman" pitchFamily="18" charset="0"/>
              <a:cs typeface="Times New Roman" pitchFamily="18" charset="0"/>
            </a:endParaRPr>
          </a:p>
          <a:p>
            <a:pPr>
              <a:buFontTx/>
              <a:buNone/>
            </a:pPr>
            <a:r>
              <a:rPr lang="ru-RU" altLang="ru-RU" dirty="0">
                <a:latin typeface="Times New Roman" pitchFamily="18" charset="0"/>
                <a:cs typeface="Times New Roman" pitchFamily="18" charset="0"/>
              </a:rPr>
              <a:t>   2 </a:t>
            </a:r>
            <a:r>
              <a:rPr lang="en-US" altLang="ru-RU" dirty="0">
                <a:latin typeface="Times New Roman" pitchFamily="18" charset="0"/>
                <a:cs typeface="Times New Roman" pitchFamily="18" charset="0"/>
              </a:rPr>
              <a:t>stage</a:t>
            </a:r>
            <a:r>
              <a:rPr lang="ru-RU" altLang="ru-RU" dirty="0">
                <a:latin typeface="Times New Roman" pitchFamily="18" charset="0"/>
                <a:cs typeface="Times New Roman" pitchFamily="18" charset="0"/>
              </a:rPr>
              <a:t>.</a:t>
            </a:r>
            <a:r>
              <a:rPr lang="en-US" altLang="ru-RU" dirty="0">
                <a:latin typeface="Times New Roman" pitchFamily="18" charset="0"/>
                <a:cs typeface="Times New Roman" pitchFamily="18" charset="0"/>
              </a:rPr>
              <a:t> pre-sterilization </a:t>
            </a:r>
            <a:r>
              <a:rPr lang="en-US" altLang="ru-RU" dirty="0" smtClean="0">
                <a:latin typeface="Times New Roman" pitchFamily="18" charset="0"/>
                <a:cs typeface="Times New Roman" pitchFamily="18" charset="0"/>
              </a:rPr>
              <a:t>processing</a:t>
            </a:r>
            <a:endParaRPr lang="ru-RU" altLang="ru-RU" dirty="0">
              <a:latin typeface="Times New Roman" pitchFamily="18" charset="0"/>
              <a:cs typeface="Times New Roman" pitchFamily="18" charset="0"/>
            </a:endParaRPr>
          </a:p>
          <a:p>
            <a:pPr>
              <a:buFontTx/>
              <a:buNone/>
            </a:pPr>
            <a:r>
              <a:rPr lang="ru-RU" altLang="ru-RU" dirty="0">
                <a:latin typeface="Times New Roman" pitchFamily="18" charset="0"/>
                <a:cs typeface="Times New Roman" pitchFamily="18" charset="0"/>
              </a:rPr>
              <a:t>   3 </a:t>
            </a:r>
            <a:r>
              <a:rPr lang="en-US" altLang="ru-RU" dirty="0">
                <a:latin typeface="Times New Roman" pitchFamily="18" charset="0"/>
                <a:cs typeface="Times New Roman" pitchFamily="18" charset="0"/>
              </a:rPr>
              <a:t>stage</a:t>
            </a:r>
            <a:r>
              <a:rPr lang="ru-RU" altLang="ru-RU" dirty="0">
                <a:latin typeface="Times New Roman" pitchFamily="18" charset="0"/>
                <a:cs typeface="Times New Roman" pitchFamily="18" charset="0"/>
              </a:rPr>
              <a:t>.</a:t>
            </a:r>
            <a:r>
              <a:rPr lang="en-US" altLang="ru-RU" dirty="0">
                <a:latin typeface="Times New Roman" pitchFamily="18" charset="0"/>
                <a:cs typeface="Times New Roman" pitchFamily="18" charset="0"/>
              </a:rPr>
              <a:t> control of sterilization </a:t>
            </a:r>
            <a:r>
              <a:rPr lang="en-US" altLang="ru-RU" dirty="0" smtClean="0">
                <a:latin typeface="Times New Roman" pitchFamily="18" charset="0"/>
                <a:cs typeface="Times New Roman" pitchFamily="18" charset="0"/>
              </a:rPr>
              <a:t>processing</a:t>
            </a:r>
            <a:endParaRPr lang="ru-RU" altLang="ru-RU" dirty="0">
              <a:latin typeface="Times New Roman" pitchFamily="18" charset="0"/>
              <a:cs typeface="Times New Roman" pitchFamily="18" charset="0"/>
            </a:endParaRPr>
          </a:p>
          <a:p>
            <a:pPr>
              <a:buFontTx/>
              <a:buNone/>
            </a:pPr>
            <a:r>
              <a:rPr lang="ru-RU" altLang="ru-RU" dirty="0">
                <a:latin typeface="Times New Roman" pitchFamily="18" charset="0"/>
                <a:cs typeface="Times New Roman" pitchFamily="18" charset="0"/>
              </a:rPr>
              <a:t>   4 </a:t>
            </a:r>
            <a:r>
              <a:rPr lang="en-US" altLang="ru-RU" dirty="0">
                <a:latin typeface="Times New Roman" pitchFamily="18" charset="0"/>
                <a:cs typeface="Times New Roman" pitchFamily="18" charset="0"/>
              </a:rPr>
              <a:t>stage</a:t>
            </a:r>
            <a:r>
              <a:rPr lang="ru-RU" altLang="ru-RU" dirty="0">
                <a:latin typeface="Times New Roman" pitchFamily="18" charset="0"/>
                <a:cs typeface="Times New Roman" pitchFamily="18" charset="0"/>
              </a:rPr>
              <a:t>.</a:t>
            </a:r>
            <a:r>
              <a:rPr lang="en-US" altLang="ru-RU" dirty="0">
                <a:latin typeface="Times New Roman" pitchFamily="18" charset="0"/>
                <a:cs typeface="Times New Roman" pitchFamily="18" charset="0"/>
              </a:rPr>
              <a:t> </a:t>
            </a:r>
            <a:r>
              <a:rPr lang="en-US" altLang="ru-RU" dirty="0" smtClean="0">
                <a:latin typeface="Times New Roman" pitchFamily="18" charset="0"/>
                <a:cs typeface="Times New Roman" pitchFamily="18" charset="0"/>
              </a:rPr>
              <a:t>sterilization</a:t>
            </a:r>
            <a:endParaRPr lang="ru-RU" altLang="ru-RU" dirty="0" smtClean="0">
              <a:latin typeface="Times New Roman" pitchFamily="18" charset="0"/>
              <a:cs typeface="Times New Roman" pitchFamily="18" charset="0"/>
            </a:endParaRPr>
          </a:p>
          <a:p>
            <a:pPr>
              <a:buFontTx/>
              <a:buNone/>
            </a:pPr>
            <a:endParaRPr lang="ru-RU" altLang="ru-RU" dirty="0" smtClean="0">
              <a:latin typeface="Times New Roman" pitchFamily="18" charset="0"/>
              <a:cs typeface="Times New Roman" pitchFamily="18" charset="0"/>
            </a:endParaRPr>
          </a:p>
          <a:p>
            <a:pPr>
              <a:buFontTx/>
              <a:buNone/>
            </a:pPr>
            <a:endParaRPr lang="ru-RU" alt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163003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85009" y="245327"/>
            <a:ext cx="11685318" cy="6404855"/>
          </a:xfrm>
        </p:spPr>
        <p:txBody>
          <a:bodyPr>
            <a:normAutofit/>
          </a:bodyPr>
          <a:lstStyle/>
          <a:p>
            <a:pPr marL="0" indent="0" algn="ctr">
              <a:buNone/>
            </a:pPr>
            <a:r>
              <a:rPr lang="en-US" sz="3600" b="1" dirty="0" smtClean="0">
                <a:latin typeface="Times New Roman" pitchFamily="18" charset="0"/>
                <a:cs typeface="Times New Roman" pitchFamily="18" charset="0"/>
              </a:rPr>
              <a:t>CLINICAL HYGIENE OF MEDICAL STAFF</a:t>
            </a:r>
            <a:endParaRPr lang="ru-RU" sz="3600" dirty="0" smtClean="0">
              <a:latin typeface="Times New Roman" pitchFamily="18" charset="0"/>
              <a:cs typeface="Times New Roman" pitchFamily="18" charset="0"/>
            </a:endParaRPr>
          </a:p>
          <a:p>
            <a:pPr lvl="0"/>
            <a:r>
              <a:rPr lang="en-US" sz="3600" dirty="0" smtClean="0">
                <a:latin typeface="Times New Roman" pitchFamily="18" charset="0"/>
                <a:cs typeface="Times New Roman" pitchFamily="18" charset="0"/>
              </a:rPr>
              <a:t>Keep </a:t>
            </a:r>
            <a:r>
              <a:rPr lang="en-US" sz="3600" dirty="0">
                <a:latin typeface="Times New Roman" pitchFamily="18" charset="0"/>
                <a:cs typeface="Times New Roman" pitchFamily="18" charset="0"/>
              </a:rPr>
              <a:t>your body clean.</a:t>
            </a:r>
            <a:endParaRPr lang="ru-RU" sz="3600" dirty="0">
              <a:latin typeface="Times New Roman" pitchFamily="18" charset="0"/>
              <a:cs typeface="Times New Roman" pitchFamily="18" charset="0"/>
            </a:endParaRPr>
          </a:p>
          <a:p>
            <a:pPr lvl="0"/>
            <a:r>
              <a:rPr lang="en-US" sz="3600" dirty="0" smtClean="0">
                <a:latin typeface="Times New Roman" pitchFamily="18" charset="0"/>
                <a:cs typeface="Times New Roman" pitchFamily="18" charset="0"/>
              </a:rPr>
              <a:t>Wear </a:t>
            </a:r>
            <a:r>
              <a:rPr lang="en-US" sz="3600" dirty="0">
                <a:latin typeface="Times New Roman" pitchFamily="18" charset="0"/>
                <a:cs typeface="Times New Roman" pitchFamily="18" charset="0"/>
              </a:rPr>
              <a:t>special clothes: a medical bathrobe, a medical cap, shoes.</a:t>
            </a:r>
            <a:endParaRPr lang="ru-RU" sz="3600" dirty="0">
              <a:latin typeface="Times New Roman" pitchFamily="18" charset="0"/>
              <a:cs typeface="Times New Roman" pitchFamily="18" charset="0"/>
            </a:endParaRPr>
          </a:p>
          <a:p>
            <a:pPr lvl="0"/>
            <a:r>
              <a:rPr lang="en-US" sz="3600" dirty="0">
                <a:latin typeface="Times New Roman" pitchFamily="18" charset="0"/>
                <a:cs typeface="Times New Roman" pitchFamily="18" charset="0"/>
              </a:rPr>
              <a:t>Use protectors: gloves, mask, goggles.</a:t>
            </a:r>
            <a:endParaRPr lang="ru-RU" sz="3600" dirty="0">
              <a:latin typeface="Times New Roman" pitchFamily="18" charset="0"/>
              <a:cs typeface="Times New Roman" pitchFamily="18" charset="0"/>
            </a:endParaRPr>
          </a:p>
          <a:p>
            <a:pPr lvl="0"/>
            <a:r>
              <a:rPr lang="en-US" sz="3600" dirty="0">
                <a:latin typeface="Times New Roman" pitchFamily="18" charset="0"/>
                <a:cs typeface="Times New Roman" pitchFamily="18" charset="0"/>
              </a:rPr>
              <a:t>Wash your </a:t>
            </a:r>
            <a:r>
              <a:rPr lang="en-US" sz="3600" dirty="0" smtClean="0">
                <a:latin typeface="Times New Roman" pitchFamily="18" charset="0"/>
                <a:cs typeface="Times New Roman" pitchFamily="18" charset="0"/>
              </a:rPr>
              <a:t>hands</a:t>
            </a:r>
            <a:endParaRPr lang="ru-RU" sz="3600" dirty="0" smtClean="0">
              <a:latin typeface="Times New Roman" pitchFamily="18" charset="0"/>
              <a:cs typeface="Times New Roman" pitchFamily="18" charset="0"/>
            </a:endParaRPr>
          </a:p>
          <a:p>
            <a:endParaRPr lang="ru-RU" dirty="0"/>
          </a:p>
          <a:p>
            <a:endParaRPr lang="ru-RU" dirty="0"/>
          </a:p>
          <a:p>
            <a:pPr lvl="0"/>
            <a:endParaRPr lang="ru-RU" dirty="0"/>
          </a:p>
          <a:p>
            <a:endParaRPr lang="ru-RU" dirty="0"/>
          </a:p>
          <a:p>
            <a:pPr lvl="0"/>
            <a:endParaRPr lang="ru-RU" dirty="0"/>
          </a:p>
          <a:p>
            <a:endParaRPr lang="ru-RU" dirty="0"/>
          </a:p>
        </p:txBody>
      </p:sp>
    </p:spTree>
    <p:extLst>
      <p:ext uri="{BB962C8B-B14F-4D97-AF65-F5344CB8AC3E}">
        <p14:creationId xmlns="" xmlns:p14="http://schemas.microsoft.com/office/powerpoint/2010/main" val="29568608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61949" y="529390"/>
            <a:ext cx="11380871" cy="5647574"/>
          </a:xfrm>
        </p:spPr>
        <p:txBody>
          <a:bodyPr>
            <a:normAutofit fontScale="92500" lnSpcReduction="20000"/>
          </a:bodyPr>
          <a:lstStyle/>
          <a:p>
            <a:pPr lvl="0">
              <a:buNone/>
            </a:pPr>
            <a:r>
              <a:rPr lang="en-US" b="1" dirty="0" smtClean="0">
                <a:latin typeface="Times New Roman" pitchFamily="18" charset="0"/>
                <a:cs typeface="Times New Roman" pitchFamily="18" charset="0"/>
              </a:rPr>
              <a:t>Keep your body clean</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en-US" dirty="0" smtClean="0">
                <a:latin typeface="Times New Roman" pitchFamily="18" charset="0"/>
                <a:cs typeface="Times New Roman" pitchFamily="18" charset="0"/>
              </a:rPr>
              <a:t>Take </a:t>
            </a:r>
            <a:r>
              <a:rPr lang="en-US" dirty="0" smtClean="0">
                <a:latin typeface="Times New Roman" pitchFamily="18" charset="0"/>
                <a:cs typeface="Times New Roman" pitchFamily="18" charset="0"/>
              </a:rPr>
              <a:t>shower every day.</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Do</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not use cosmetics with a strong and sharp</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smell</a:t>
            </a:r>
            <a:endParaRPr lang="ru-RU"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Medical </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gown</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bathrobe</a:t>
            </a:r>
            <a:r>
              <a:rPr lang="ru-RU"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Special clothes of a modern medical worker – </a:t>
            </a:r>
            <a:r>
              <a:rPr lang="en-US" b="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medical gown.</a:t>
            </a:r>
            <a:endParaRPr lang="ru-RU" b="1"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There are many microbes on clothes. Caps, bathrobe, trousers and shoes are most contaminated with microbes. </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On medical bathrobe the hospital microbes can be found in a few hours of wearing, especially on the sleeves, on the area of abdomen and on the hips. </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It is necessary to have a special room where a doctor can change clothes.</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Work clothing and personal clothing must be kept separately.</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Doctors must wear a bathrobe over their own clothes and it must fully cover personal clothes of a doctor.</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Sleeves must be short in order to make hand wash easier.</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42900" y="342900"/>
            <a:ext cx="6686550" cy="6172200"/>
          </a:xfrm>
        </p:spPr>
        <p:txBody>
          <a:bodyPr>
            <a:normAutofit fontScale="92500" lnSpcReduction="10000"/>
          </a:bodyPr>
          <a:lstStyle/>
          <a:p>
            <a:pPr marL="0" indent="0">
              <a:lnSpc>
                <a:spcPct val="110000"/>
              </a:lnSpc>
              <a:spcBef>
                <a:spcPts val="600"/>
              </a:spcBef>
              <a:buNone/>
            </a:pPr>
            <a:r>
              <a:rPr lang="en-US" b="1" dirty="0" smtClean="0">
                <a:latin typeface="Times New Roman" pitchFamily="18" charset="0"/>
                <a:cs typeface="Times New Roman" pitchFamily="18" charset="0"/>
              </a:rPr>
              <a:t>Medical cap</a:t>
            </a:r>
            <a:endParaRPr lang="ru-RU" dirty="0" smtClean="0">
              <a:latin typeface="Times New Roman" pitchFamily="18" charset="0"/>
              <a:cs typeface="Times New Roman" pitchFamily="18" charset="0"/>
            </a:endParaRPr>
          </a:p>
          <a:p>
            <a:pPr>
              <a:lnSpc>
                <a:spcPct val="110000"/>
              </a:lnSpc>
              <a:spcBef>
                <a:spcPts val="600"/>
              </a:spcBef>
            </a:pPr>
            <a:r>
              <a:rPr lang="en-US" dirty="0" smtClean="0">
                <a:latin typeface="Times New Roman" pitchFamily="18" charset="0"/>
                <a:cs typeface="Times New Roman" pitchFamily="18" charset="0"/>
              </a:rPr>
              <a:t>Hair  -  is a huge area that can collect and then distribute microorganisms.</a:t>
            </a:r>
            <a:endParaRPr lang="ru-RU" dirty="0" smtClean="0">
              <a:latin typeface="Times New Roman" pitchFamily="18" charset="0"/>
              <a:cs typeface="Times New Roman" pitchFamily="18" charset="0"/>
            </a:endParaRPr>
          </a:p>
          <a:p>
            <a:pPr>
              <a:lnSpc>
                <a:spcPct val="110000"/>
              </a:lnSpc>
              <a:spcBef>
                <a:spcPts val="600"/>
              </a:spcBef>
            </a:pPr>
            <a:r>
              <a:rPr lang="en-US" dirty="0" smtClean="0">
                <a:latin typeface="Times New Roman" pitchFamily="18" charset="0"/>
                <a:cs typeface="Times New Roman" pitchFamily="18" charset="0"/>
              </a:rPr>
              <a:t>It is necessary to wear a cap in the surgical department. The hair must be hide under the medical cap.</a:t>
            </a:r>
            <a:endParaRPr lang="ru-RU" dirty="0" smtClean="0">
              <a:latin typeface="Times New Roman" pitchFamily="18" charset="0"/>
              <a:cs typeface="Times New Roman" pitchFamily="18" charset="0"/>
            </a:endParaRPr>
          </a:p>
          <a:p>
            <a:pPr>
              <a:lnSpc>
                <a:spcPct val="110000"/>
              </a:lnSpc>
              <a:spcBef>
                <a:spcPts val="600"/>
              </a:spcBef>
            </a:pPr>
            <a:r>
              <a:rPr lang="en-US" dirty="0" smtClean="0">
                <a:latin typeface="Times New Roman" pitchFamily="18" charset="0"/>
                <a:cs typeface="Times New Roman" pitchFamily="18" charset="0"/>
              </a:rPr>
              <a:t>It is necessary to replace medical cap daily.</a:t>
            </a:r>
            <a:endParaRPr lang="ru-RU" dirty="0" smtClean="0">
              <a:latin typeface="Times New Roman" pitchFamily="18" charset="0"/>
              <a:cs typeface="Times New Roman" pitchFamily="18" charset="0"/>
            </a:endParaRPr>
          </a:p>
          <a:p>
            <a:pPr marL="0" indent="0">
              <a:lnSpc>
                <a:spcPct val="110000"/>
              </a:lnSpc>
              <a:spcBef>
                <a:spcPts val="600"/>
              </a:spcBef>
              <a:buNone/>
            </a:pPr>
            <a:r>
              <a:rPr lang="ru-RU" dirty="0" smtClean="0">
                <a:latin typeface="Times New Roman" pitchFamily="18" charset="0"/>
                <a:cs typeface="Times New Roman" pitchFamily="18" charset="0"/>
              </a:rPr>
              <a:t> </a:t>
            </a:r>
          </a:p>
          <a:p>
            <a:pPr marL="0" indent="0">
              <a:lnSpc>
                <a:spcPct val="110000"/>
              </a:lnSpc>
              <a:spcBef>
                <a:spcPts val="600"/>
              </a:spcBef>
              <a:buNone/>
            </a:pPr>
            <a:r>
              <a:rPr lang="en-US" b="1" dirty="0" smtClean="0">
                <a:latin typeface="Times New Roman" pitchFamily="18" charset="0"/>
                <a:cs typeface="Times New Roman" pitchFamily="18" charset="0"/>
              </a:rPr>
              <a:t>Shoes (footwear)</a:t>
            </a:r>
            <a:endParaRPr lang="ru-RU" dirty="0" smtClean="0">
              <a:latin typeface="Times New Roman" pitchFamily="18" charset="0"/>
              <a:cs typeface="Times New Roman" pitchFamily="18" charset="0"/>
            </a:endParaRPr>
          </a:p>
          <a:p>
            <a:pPr>
              <a:lnSpc>
                <a:spcPct val="110000"/>
              </a:lnSpc>
              <a:spcBef>
                <a:spcPts val="600"/>
              </a:spcBef>
            </a:pPr>
            <a:r>
              <a:rPr lang="en-US" dirty="0" smtClean="0">
                <a:latin typeface="Times New Roman" pitchFamily="18" charset="0"/>
                <a:cs typeface="Times New Roman" pitchFamily="18" charset="0"/>
              </a:rPr>
              <a:t>Footwear must be closed in order to protect feet against contact with blood and other biological fluids. Shoes must be made of nonwoven fabric, so that it can be exposed to cleaning and disinfection.</a:t>
            </a:r>
            <a:endParaRPr lang="ru-RU" dirty="0" smtClean="0">
              <a:latin typeface="Times New Roman" pitchFamily="18" charset="0"/>
              <a:cs typeface="Times New Roman" pitchFamily="18" charset="0"/>
            </a:endParaRPr>
          </a:p>
        </p:txBody>
      </p:sp>
      <p:pic>
        <p:nvPicPr>
          <p:cNvPr id="27650" name="Picture 2" descr="http://spetskomplekt-ufa.ru/sites/default/files/%D0%A8%D0%B0%D0%BF%20007%2C%20008.png"/>
          <p:cNvPicPr>
            <a:picLocks noChangeAspect="1" noChangeArrowheads="1"/>
          </p:cNvPicPr>
          <p:nvPr/>
        </p:nvPicPr>
        <p:blipFill>
          <a:blip r:embed="rId2" cstate="print"/>
          <a:srcRect/>
          <a:stretch>
            <a:fillRect/>
          </a:stretch>
        </p:blipFill>
        <p:spPr bwMode="auto">
          <a:xfrm>
            <a:off x="10020300" y="476250"/>
            <a:ext cx="2171700" cy="2190749"/>
          </a:xfrm>
          <a:prstGeom prst="rect">
            <a:avLst/>
          </a:prstGeom>
          <a:noFill/>
        </p:spPr>
      </p:pic>
      <p:pic>
        <p:nvPicPr>
          <p:cNvPr id="27652" name="Picture 4" descr="http://33korovy.in.ua/pic/prod/9952.jpg"/>
          <p:cNvPicPr>
            <a:picLocks noChangeAspect="1" noChangeArrowheads="1"/>
          </p:cNvPicPr>
          <p:nvPr/>
        </p:nvPicPr>
        <p:blipFill>
          <a:blip r:embed="rId3" cstate="print"/>
          <a:srcRect/>
          <a:stretch>
            <a:fillRect/>
          </a:stretch>
        </p:blipFill>
        <p:spPr bwMode="auto">
          <a:xfrm>
            <a:off x="7635875" y="533400"/>
            <a:ext cx="2003425" cy="2085975"/>
          </a:xfrm>
          <a:prstGeom prst="rect">
            <a:avLst/>
          </a:prstGeom>
          <a:noFill/>
        </p:spPr>
      </p:pic>
      <p:pic>
        <p:nvPicPr>
          <p:cNvPr id="27654" name="Picture 6" descr="http://img.board.com.ua/a/1043587958/wm/2-meditsinskaya-odezhda-i-obuv.jpg"/>
          <p:cNvPicPr>
            <a:picLocks noChangeAspect="1" noChangeArrowheads="1"/>
          </p:cNvPicPr>
          <p:nvPr/>
        </p:nvPicPr>
        <p:blipFill>
          <a:blip r:embed="rId4"/>
          <a:srcRect/>
          <a:stretch>
            <a:fillRect/>
          </a:stretch>
        </p:blipFill>
        <p:spPr bwMode="auto">
          <a:xfrm>
            <a:off x="8839200" y="3200400"/>
            <a:ext cx="3352800" cy="36576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38150" y="419100"/>
            <a:ext cx="7200900" cy="5757863"/>
          </a:xfrm>
        </p:spPr>
        <p:txBody>
          <a:bodyPr/>
          <a:lstStyle/>
          <a:p>
            <a:pPr marL="0" indent="0">
              <a:buNone/>
            </a:pPr>
            <a:r>
              <a:rPr lang="en-US" b="1" dirty="0" smtClean="0">
                <a:latin typeface="Times New Roman" pitchFamily="18" charset="0"/>
                <a:cs typeface="Times New Roman" pitchFamily="18" charset="0"/>
              </a:rPr>
              <a:t>Protectors</a:t>
            </a:r>
            <a:endParaRPr lang="ru-RU"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Working in aseptic and infected areas medical staff should wear protective disposable masks. Mask should be replaced every 2 hours, and after each surgery.</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All the dirty work must be done in oilcloth aprons. Apron is worn over the bathrobe.</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In case of contact with the patient doctors must wear rubber disposable gloves.</a:t>
            </a:r>
            <a:endParaRPr lang="ru-RU"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Safety</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glasses</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when working with blood</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58825"/>
          </a:xfrm>
        </p:spPr>
        <p:txBody>
          <a:bodyPr>
            <a:normAutofit fontScale="90000"/>
          </a:bodyPr>
          <a:lstStyle/>
          <a:p>
            <a:pPr>
              <a:lnSpc>
                <a:spcPct val="120000"/>
              </a:lnSpc>
            </a:pPr>
            <a:r>
              <a:rPr lang="en-US" b="1" dirty="0" smtClean="0">
                <a:latin typeface="Times New Roman" pitchFamily="18" charset="0"/>
                <a:cs typeface="Times New Roman" pitchFamily="18" charset="0"/>
              </a:rPr>
              <a:t>List the Components of the chain of infection.</a:t>
            </a:r>
            <a:endParaRPr lang="ru-RU" dirty="0">
              <a:latin typeface="Times New Roman" pitchFamily="18" charset="0"/>
              <a:cs typeface="Times New Roman" pitchFamily="18" charset="0"/>
            </a:endParaRPr>
          </a:p>
        </p:txBody>
      </p:sp>
      <p:sp>
        <p:nvSpPr>
          <p:cNvPr id="5" name="Содержимое 4"/>
          <p:cNvSpPr>
            <a:spLocks noGrp="1"/>
          </p:cNvSpPr>
          <p:nvPr>
            <p:ph idx="1"/>
          </p:nvPr>
        </p:nvSpPr>
        <p:spPr>
          <a:xfrm>
            <a:off x="7467600" y="1825625"/>
            <a:ext cx="4210050" cy="4638970"/>
          </a:xfrm>
        </p:spPr>
        <p:txBody>
          <a:bodyPr>
            <a:normAutofit/>
          </a:bodyPr>
          <a:lstStyle/>
          <a:p>
            <a:pPr>
              <a:spcBef>
                <a:spcPts val="600"/>
              </a:spcBef>
              <a:buNone/>
            </a:pPr>
            <a:r>
              <a:rPr lang="en-US" b="1" dirty="0" smtClean="0">
                <a:latin typeface="Times New Roman" pitchFamily="18" charset="0"/>
                <a:cs typeface="Times New Roman" pitchFamily="18" charset="0"/>
              </a:rPr>
              <a:t>Main Components of the chain of infection </a:t>
            </a:r>
            <a:r>
              <a:rPr lang="en-US" dirty="0" smtClean="0">
                <a:latin typeface="Times New Roman" pitchFamily="18" charset="0"/>
                <a:cs typeface="Times New Roman" pitchFamily="18" charset="0"/>
              </a:rPr>
              <a:t>(simple version).</a:t>
            </a:r>
          </a:p>
          <a:p>
            <a:pPr marL="514350" indent="-514350">
              <a:lnSpc>
                <a:spcPct val="120000"/>
              </a:lnSpc>
              <a:spcBef>
                <a:spcPts val="600"/>
              </a:spcBef>
              <a:buAutoNum type="arabicParenR"/>
            </a:pPr>
            <a:r>
              <a:rPr lang="en-US" dirty="0" smtClean="0">
                <a:latin typeface="Times New Roman" pitchFamily="18" charset="0"/>
                <a:cs typeface="Times New Roman" pitchFamily="18" charset="0"/>
              </a:rPr>
              <a:t>Infectious agent (pathogen)</a:t>
            </a:r>
            <a:endParaRPr lang="ru-RU" dirty="0" smtClean="0">
              <a:latin typeface="Times New Roman" pitchFamily="18" charset="0"/>
              <a:cs typeface="Times New Roman" pitchFamily="18" charset="0"/>
            </a:endParaRPr>
          </a:p>
          <a:p>
            <a:pPr marL="514350" indent="-514350">
              <a:lnSpc>
                <a:spcPct val="120000"/>
              </a:lnSpc>
              <a:spcBef>
                <a:spcPts val="600"/>
              </a:spcBef>
              <a:buAutoNum type="arabicParenR"/>
            </a:pPr>
            <a:r>
              <a:rPr lang="en-US" altLang="ru-RU" dirty="0" smtClean="0">
                <a:latin typeface="Times New Roman" pitchFamily="18" charset="0"/>
                <a:ea typeface="Calibri" panose="020F0502020204030204" pitchFamily="34" charset="0"/>
                <a:cs typeface="Times New Roman" pitchFamily="18" charset="0"/>
              </a:rPr>
              <a:t>Route of transmission </a:t>
            </a:r>
          </a:p>
          <a:p>
            <a:pPr marL="514350" indent="-514350">
              <a:lnSpc>
                <a:spcPct val="120000"/>
              </a:lnSpc>
              <a:spcBef>
                <a:spcPts val="600"/>
              </a:spcBef>
              <a:buAutoNum type="arabicParenR"/>
            </a:pPr>
            <a:r>
              <a:rPr lang="en-US" dirty="0" smtClean="0">
                <a:latin typeface="Times New Roman" pitchFamily="18" charset="0"/>
                <a:cs typeface="Times New Roman" pitchFamily="18" charset="0"/>
              </a:rPr>
              <a:t>Susceptible host. </a:t>
            </a:r>
            <a:endParaRPr lang="ru-RU" dirty="0" smtClean="0">
              <a:latin typeface="Times New Roman" pitchFamily="18" charset="0"/>
              <a:cs typeface="Times New Roman" pitchFamily="18" charset="0"/>
            </a:endParaRPr>
          </a:p>
          <a:p>
            <a:pPr>
              <a:spcBef>
                <a:spcPts val="600"/>
              </a:spcBef>
            </a:pPr>
            <a:endParaRPr lang="ru-RU" dirty="0">
              <a:latin typeface="Times New Roman" pitchFamily="18" charset="0"/>
              <a:cs typeface="Times New Roman" pitchFamily="18" charset="0"/>
            </a:endParaRPr>
          </a:p>
        </p:txBody>
      </p:sp>
      <p:pic>
        <p:nvPicPr>
          <p:cNvPr id="6" name="Объект 3" descr="Картинки по запросу Chain of infection figure"/>
          <p:cNvPicPr>
            <a:picLocks/>
          </p:cNvPicPr>
          <p:nvPr/>
        </p:nvPicPr>
        <p:blipFill>
          <a:blip r:embed="rId3">
            <a:extLst>
              <a:ext uri="{28A0092B-C50C-407E-A947-70E740481C1C}">
                <a14:useLocalDpi xmlns="" xmlns:a14="http://schemas.microsoft.com/office/drawing/2010/main" val="0"/>
              </a:ext>
            </a:extLst>
          </a:blip>
          <a:stretch>
            <a:fillRect/>
          </a:stretch>
        </p:blipFill>
        <p:spPr bwMode="auto">
          <a:xfrm>
            <a:off x="582186" y="1100389"/>
            <a:ext cx="6311590" cy="5757611"/>
          </a:xfrm>
          <a:prstGeom prst="rect">
            <a:avLst/>
          </a:prstGeom>
          <a:noFill/>
          <a:ln>
            <a:noFill/>
          </a:ln>
        </p:spPr>
      </p:pic>
    </p:spTree>
    <p:extLst>
      <p:ext uri="{BB962C8B-B14F-4D97-AF65-F5344CB8AC3E}">
        <p14:creationId xmlns="" xmlns:p14="http://schemas.microsoft.com/office/powerpoint/2010/main" val="391387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36884" y="360946"/>
            <a:ext cx="6232358" cy="6160169"/>
          </a:xfrm>
        </p:spPr>
        <p:txBody>
          <a:bodyPr>
            <a:normAutofit lnSpcReduction="10000"/>
          </a:bodyPr>
          <a:lstStyle/>
          <a:p>
            <a:pPr marL="0" indent="0" algn="ctr">
              <a:buNone/>
            </a:pPr>
            <a:r>
              <a:rPr lang="en-US" sz="3200" b="1" dirty="0">
                <a:latin typeface="Times New Roman" pitchFamily="18" charset="0"/>
                <a:cs typeface="Times New Roman" pitchFamily="18" charset="0"/>
              </a:rPr>
              <a:t>HAND WASHING</a:t>
            </a:r>
            <a:endParaRPr lang="ru-RU" sz="3200" b="1"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Hands – are the most likely source of infection. It is necessary for every medical worker to care for them.</a:t>
            </a:r>
            <a:endParaRPr lang="ru-RU"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Skin microflora</a:t>
            </a:r>
            <a:endParaRPr lang="ru-RU" sz="3200" dirty="0">
              <a:latin typeface="Times New Roman" pitchFamily="18" charset="0"/>
              <a:cs typeface="Times New Roman" pitchFamily="18" charset="0"/>
            </a:endParaRPr>
          </a:p>
          <a:p>
            <a:pPr lvl="0"/>
            <a:r>
              <a:rPr lang="en-US" sz="3200" i="1" u="sng" dirty="0">
                <a:latin typeface="Times New Roman" pitchFamily="18" charset="0"/>
                <a:cs typeface="Times New Roman" pitchFamily="18" charset="0"/>
              </a:rPr>
              <a:t> Resident microflora </a:t>
            </a:r>
            <a:r>
              <a:rPr lang="en-US" sz="3200" dirty="0">
                <a:latin typeface="Times New Roman" pitchFamily="18" charset="0"/>
                <a:cs typeface="Times New Roman" pitchFamily="18" charset="0"/>
              </a:rPr>
              <a:t>(constant). It is impossible to destroy completely this microflora.</a:t>
            </a:r>
            <a:endParaRPr lang="ru-RU" sz="3200" dirty="0">
              <a:latin typeface="Times New Roman" pitchFamily="18" charset="0"/>
              <a:cs typeface="Times New Roman" pitchFamily="18" charset="0"/>
            </a:endParaRPr>
          </a:p>
          <a:p>
            <a:pPr lvl="0"/>
            <a:r>
              <a:rPr lang="en-US" sz="3200" i="1" u="sng" dirty="0">
                <a:latin typeface="Times New Roman" pitchFamily="18" charset="0"/>
                <a:cs typeface="Times New Roman" pitchFamily="18" charset="0"/>
              </a:rPr>
              <a:t> Transient microflora </a:t>
            </a:r>
            <a:r>
              <a:rPr lang="en-US" sz="3200" dirty="0">
                <a:latin typeface="Times New Roman" pitchFamily="18" charset="0"/>
                <a:cs typeface="Times New Roman" pitchFamily="18" charset="0"/>
              </a:rPr>
              <a:t>(temporary). It is received through any contact with the environment</a:t>
            </a:r>
            <a:r>
              <a:rPr lang="en-US" sz="3200" dirty="0" smtClean="0">
                <a:latin typeface="Times New Roman" pitchFamily="18" charset="0"/>
                <a:cs typeface="Times New Roman" pitchFamily="18" charset="0"/>
              </a:rPr>
              <a:t>.</a:t>
            </a:r>
          </a:p>
          <a:p>
            <a:endParaRPr lang="ru-RU" dirty="0"/>
          </a:p>
        </p:txBody>
      </p:sp>
      <p:sp>
        <p:nvSpPr>
          <p:cNvPr id="5" name="Содержимое 4"/>
          <p:cNvSpPr>
            <a:spLocks noGrp="1"/>
          </p:cNvSpPr>
          <p:nvPr>
            <p:ph sz="half" idx="2"/>
          </p:nvPr>
        </p:nvSpPr>
        <p:spPr/>
        <p:txBody>
          <a:bodyPr/>
          <a:lstStyle/>
          <a:p>
            <a:endParaRPr lang="ru-RU"/>
          </a:p>
        </p:txBody>
      </p:sp>
    </p:spTree>
    <p:extLst>
      <p:ext uri="{BB962C8B-B14F-4D97-AF65-F5344CB8AC3E}">
        <p14:creationId xmlns="" xmlns:p14="http://schemas.microsoft.com/office/powerpoint/2010/main" val="4078793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Заголовок 1"/>
          <p:cNvSpPr>
            <a:spLocks noGrp="1"/>
          </p:cNvSpPr>
          <p:nvPr>
            <p:ph type="title"/>
          </p:nvPr>
        </p:nvSpPr>
        <p:spPr/>
        <p:txBody>
          <a:bodyPr/>
          <a:lstStyle/>
          <a:p>
            <a:r>
              <a:rPr lang="en-US" altLang="ru-RU" b="1" smtClean="0">
                <a:latin typeface="Times New Roman" pitchFamily="18" charset="0"/>
                <a:cs typeface="Times New Roman" pitchFamily="18" charset="0"/>
              </a:rPr>
              <a:t>T</a:t>
            </a:r>
            <a:r>
              <a:rPr lang="en-US" b="1" smtClean="0">
                <a:latin typeface="Times New Roman" pitchFamily="18" charset="0"/>
                <a:cs typeface="Times New Roman" pitchFamily="18" charset="0"/>
              </a:rPr>
              <a:t>here are</a:t>
            </a:r>
            <a:r>
              <a:rPr lang="ru-RU" b="1" smtClean="0">
                <a:latin typeface="Times New Roman" pitchFamily="18" charset="0"/>
                <a:cs typeface="Times New Roman" pitchFamily="18" charset="0"/>
              </a:rPr>
              <a:t> </a:t>
            </a:r>
            <a:r>
              <a:rPr lang="en-US" altLang="ru-RU" b="1" smtClean="0">
                <a:latin typeface="Times New Roman" pitchFamily="18" charset="0"/>
                <a:cs typeface="Times New Roman" pitchFamily="18" charset="0"/>
              </a:rPr>
              <a:t>three </a:t>
            </a:r>
            <a:r>
              <a:rPr lang="ru-RU" altLang="ru-RU" b="1" smtClean="0">
                <a:latin typeface="Times New Roman" pitchFamily="18" charset="0"/>
                <a:cs typeface="Times New Roman" pitchFamily="18" charset="0"/>
              </a:rPr>
              <a:t>s</a:t>
            </a:r>
            <a:r>
              <a:rPr lang="en-US" altLang="ru-RU" b="1" smtClean="0">
                <a:latin typeface="Times New Roman" pitchFamily="18" charset="0"/>
                <a:cs typeface="Times New Roman" pitchFamily="18" charset="0"/>
              </a:rPr>
              <a:t>tage of hand </a:t>
            </a:r>
            <a:r>
              <a:rPr lang="ru-RU" altLang="ru-RU" b="1" smtClean="0">
                <a:latin typeface="Times New Roman" pitchFamily="18" charset="0"/>
                <a:cs typeface="Times New Roman" pitchFamily="18" charset="0"/>
              </a:rPr>
              <a:t>p</a:t>
            </a:r>
            <a:r>
              <a:rPr lang="en-US" altLang="ru-RU" b="1" smtClean="0">
                <a:latin typeface="Times New Roman" pitchFamily="18" charset="0"/>
                <a:cs typeface="Times New Roman" pitchFamily="18" charset="0"/>
              </a:rPr>
              <a:t>rocessing</a:t>
            </a:r>
            <a:r>
              <a:rPr lang="ru-RU" altLang="ru-RU" b="1" smtClean="0">
                <a:latin typeface="Times New Roman" pitchFamily="18" charset="0"/>
                <a:cs typeface="Times New Roman" pitchFamily="18" charset="0"/>
              </a:rPr>
              <a:t>:</a:t>
            </a:r>
            <a:endParaRPr lang="ru-RU" smtClean="0"/>
          </a:p>
        </p:txBody>
      </p:sp>
      <p:sp>
        <p:nvSpPr>
          <p:cNvPr id="60419" name="Содержимое 2"/>
          <p:cNvSpPr>
            <a:spLocks noGrp="1"/>
          </p:cNvSpPr>
          <p:nvPr>
            <p:ph sz="half" idx="1"/>
          </p:nvPr>
        </p:nvSpPr>
        <p:spPr/>
        <p:txBody>
          <a:bodyPr/>
          <a:lstStyle/>
          <a:p>
            <a:endParaRPr lang="ru-RU" smtClean="0"/>
          </a:p>
        </p:txBody>
      </p:sp>
      <p:sp>
        <p:nvSpPr>
          <p:cNvPr id="60420" name="Содержимое 3"/>
          <p:cNvSpPr>
            <a:spLocks noGrp="1"/>
          </p:cNvSpPr>
          <p:nvPr>
            <p:ph sz="half" idx="2"/>
          </p:nvPr>
        </p:nvSpPr>
        <p:spPr>
          <a:xfrm>
            <a:off x="6934200" y="1825624"/>
            <a:ext cx="4953000" cy="4670425"/>
          </a:xfrm>
        </p:spPr>
        <p:txBody>
          <a:bodyPr/>
          <a:lstStyle/>
          <a:p>
            <a:pPr>
              <a:spcBef>
                <a:spcPct val="0"/>
              </a:spcBef>
              <a:buFontTx/>
              <a:buNone/>
            </a:pPr>
            <a:r>
              <a:rPr lang="ru-RU"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ru-RU" altLang="ru-RU" b="1" dirty="0" err="1" smtClean="0">
                <a:latin typeface="Times New Roman" pitchFamily="18" charset="0"/>
                <a:cs typeface="Times New Roman" pitchFamily="18" charset="0"/>
              </a:rPr>
              <a:t>s</a:t>
            </a:r>
            <a:r>
              <a:rPr lang="en-US" altLang="ru-RU" b="1" dirty="0" err="1" smtClean="0">
                <a:latin typeface="Times New Roman" pitchFamily="18" charset="0"/>
                <a:cs typeface="Times New Roman" pitchFamily="18" charset="0"/>
              </a:rPr>
              <a:t>tage</a:t>
            </a:r>
            <a:r>
              <a:rPr lang="en-US" alt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altLang="ru-RU" dirty="0" smtClean="0">
                <a:latin typeface="Times New Roman" pitchFamily="18" charset="0"/>
                <a:cs typeface="Times New Roman" pitchFamily="18" charset="0"/>
              </a:rPr>
              <a:t>H</a:t>
            </a:r>
            <a:r>
              <a:rPr lang="en-US" altLang="ru-RU" dirty="0" err="1" smtClean="0">
                <a:latin typeface="Times New Roman" pitchFamily="18" charset="0"/>
                <a:cs typeface="Times New Roman" pitchFamily="18" charset="0"/>
              </a:rPr>
              <a:t>ygenic</a:t>
            </a:r>
            <a:r>
              <a:rPr lang="en-US" altLang="ru-RU" dirty="0" smtClean="0">
                <a:latin typeface="Times New Roman" pitchFamily="18" charset="0"/>
                <a:cs typeface="Times New Roman" pitchFamily="18" charset="0"/>
              </a:rPr>
              <a:t> </a:t>
            </a:r>
            <a:r>
              <a:rPr lang="en-US" altLang="ru-RU" dirty="0" err="1" smtClean="0">
                <a:latin typeface="Times New Roman" pitchFamily="18" charset="0"/>
                <a:cs typeface="Times New Roman" pitchFamily="18" charset="0"/>
              </a:rPr>
              <a:t>washin</a:t>
            </a:r>
            <a:r>
              <a:rPr lang="ru-RU" altLang="ru-RU" dirty="0" err="1" smtClean="0">
                <a:latin typeface="Times New Roman" pitchFamily="18" charset="0"/>
                <a:cs typeface="Times New Roman" pitchFamily="18" charset="0"/>
              </a:rPr>
              <a:t>g</a:t>
            </a:r>
            <a:r>
              <a:rPr lang="en-US" altLang="ru-RU" dirty="0" smtClean="0">
                <a:latin typeface="Times New Roman" pitchFamily="18" charset="0"/>
                <a:cs typeface="Times New Roman" pitchFamily="18" charset="0"/>
              </a:rPr>
              <a:t> of hands</a:t>
            </a:r>
            <a:endParaRPr lang="ru-RU" altLang="ru-RU" dirty="0" smtClean="0">
              <a:latin typeface="Times New Roman" pitchFamily="18" charset="0"/>
              <a:cs typeface="Times New Roman" pitchFamily="18" charset="0"/>
            </a:endParaRPr>
          </a:p>
          <a:p>
            <a:pPr>
              <a:spcBef>
                <a:spcPct val="0"/>
              </a:spcBef>
              <a:buFontTx/>
              <a:buNone/>
            </a:pPr>
            <a:r>
              <a:rPr lang="ru-RU" b="1"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a:t>
            </a:r>
            <a:r>
              <a:rPr lang="ru-RU" altLang="ru-RU" b="1" dirty="0" err="1" smtClean="0">
                <a:latin typeface="Times New Roman" pitchFamily="18" charset="0"/>
                <a:cs typeface="Times New Roman" pitchFamily="18" charset="0"/>
              </a:rPr>
              <a:t>s</a:t>
            </a:r>
            <a:r>
              <a:rPr lang="en-US" altLang="ru-RU" b="1" dirty="0" err="1" smtClean="0">
                <a:latin typeface="Times New Roman" pitchFamily="18" charset="0"/>
                <a:cs typeface="Times New Roman" pitchFamily="18" charset="0"/>
              </a:rPr>
              <a:t>tage</a:t>
            </a:r>
            <a:r>
              <a:rPr lang="en-US" altLang="ru-RU"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en-US" altLang="ru-RU" dirty="0" smtClean="0">
                <a:latin typeface="Times New Roman" pitchFamily="18" charset="0"/>
                <a:cs typeface="Times New Roman" pitchFamily="18" charset="0"/>
              </a:rPr>
              <a:t>Hygienic pro</a:t>
            </a:r>
            <a:r>
              <a:rPr lang="ru-RU" altLang="ru-RU" dirty="0" err="1" smtClean="0">
                <a:latin typeface="Times New Roman" pitchFamily="18" charset="0"/>
                <a:cs typeface="Times New Roman" pitchFamily="18" charset="0"/>
              </a:rPr>
              <a:t>c</a:t>
            </a:r>
            <a:r>
              <a:rPr lang="en-US" altLang="ru-RU" dirty="0" err="1" smtClean="0">
                <a:latin typeface="Times New Roman" pitchFamily="18" charset="0"/>
                <a:cs typeface="Times New Roman" pitchFamily="18" charset="0"/>
              </a:rPr>
              <a:t>essing</a:t>
            </a:r>
            <a:r>
              <a:rPr lang="en-US" altLang="ru-RU" dirty="0" smtClean="0">
                <a:latin typeface="Times New Roman" pitchFamily="18" charset="0"/>
                <a:cs typeface="Times New Roman" pitchFamily="18" charset="0"/>
              </a:rPr>
              <a:t> of the hands</a:t>
            </a:r>
            <a:endParaRPr lang="ru-RU" altLang="ru-RU" dirty="0" smtClean="0">
              <a:latin typeface="Times New Roman" pitchFamily="18" charset="0"/>
              <a:cs typeface="Times New Roman" pitchFamily="18" charset="0"/>
            </a:endParaRPr>
          </a:p>
          <a:p>
            <a:pPr>
              <a:spcBef>
                <a:spcPct val="0"/>
              </a:spcBef>
              <a:buFontTx/>
              <a:buNone/>
            </a:pPr>
            <a:r>
              <a:rPr lang="ru-RU"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t>
            </a:r>
            <a:r>
              <a:rPr lang="ru-RU" altLang="ru-RU" b="1" dirty="0" err="1" smtClean="0">
                <a:latin typeface="Times New Roman" pitchFamily="18" charset="0"/>
                <a:cs typeface="Times New Roman" pitchFamily="18" charset="0"/>
              </a:rPr>
              <a:t>s</a:t>
            </a:r>
            <a:r>
              <a:rPr lang="en-US" altLang="ru-RU" b="1" dirty="0" err="1" smtClean="0">
                <a:latin typeface="Times New Roman" pitchFamily="18" charset="0"/>
                <a:cs typeface="Times New Roman" pitchFamily="18" charset="0"/>
              </a:rPr>
              <a:t>tage</a:t>
            </a:r>
            <a:r>
              <a:rPr lang="en-US" alt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a:t>
            </a:r>
            <a:r>
              <a:rPr lang="en-US" altLang="ru-RU" dirty="0" smtClean="0">
                <a:latin typeface="Times New Roman" pitchFamily="18" charset="0"/>
                <a:cs typeface="Times New Roman" pitchFamily="18" charset="0"/>
              </a:rPr>
              <a:t>crubbing of hands (surgical </a:t>
            </a:r>
            <a:r>
              <a:rPr lang="ru-RU" altLang="ru-RU" dirty="0" err="1" smtClean="0">
                <a:latin typeface="Times New Roman" pitchFamily="18" charset="0"/>
                <a:cs typeface="Times New Roman" pitchFamily="18" charset="0"/>
              </a:rPr>
              <a:t>s</a:t>
            </a:r>
            <a:r>
              <a:rPr lang="en-US" altLang="ru-RU" dirty="0" err="1" smtClean="0">
                <a:latin typeface="Times New Roman" pitchFamily="18" charset="0"/>
                <a:cs typeface="Times New Roman" pitchFamily="18" charset="0"/>
              </a:rPr>
              <a:t>tage</a:t>
            </a:r>
            <a:r>
              <a:rPr lang="en-US" altLang="ru-RU"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p:txBody>
      </p:sp>
      <p:pic>
        <p:nvPicPr>
          <p:cNvPr id="1028" name="Picture 4" descr="http://www.school688.ru/uploads/images/old/leto-2013/IMG_2118.JPG"/>
          <p:cNvPicPr>
            <a:picLocks noChangeAspect="1" noChangeArrowheads="1"/>
          </p:cNvPicPr>
          <p:nvPr/>
        </p:nvPicPr>
        <p:blipFill>
          <a:blip r:embed="rId2"/>
          <a:srcRect/>
          <a:stretch>
            <a:fillRect/>
          </a:stretch>
        </p:blipFill>
        <p:spPr bwMode="auto">
          <a:xfrm>
            <a:off x="346075" y="1958975"/>
            <a:ext cx="5924550" cy="45720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16757"/>
          </a:xfrm>
        </p:spPr>
        <p:txBody>
          <a:bodyPr/>
          <a:lstStyle/>
          <a:p>
            <a:pPr algn="ctr"/>
            <a:r>
              <a:rPr lang="en-US" dirty="0" smtClean="0"/>
              <a:t>Steps of hand washing</a:t>
            </a:r>
            <a:endParaRPr lang="ru-RU" dirty="0"/>
          </a:p>
        </p:txBody>
      </p:sp>
      <p:sp>
        <p:nvSpPr>
          <p:cNvPr id="3" name="Объект 2"/>
          <p:cNvSpPr>
            <a:spLocks noGrp="1"/>
          </p:cNvSpPr>
          <p:nvPr>
            <p:ph sz="half" idx="1"/>
          </p:nvPr>
        </p:nvSpPr>
        <p:spPr/>
        <p:txBody>
          <a:bodyPr/>
          <a:lstStyle/>
          <a:p>
            <a:endParaRPr lang="ru-RU"/>
          </a:p>
        </p:txBody>
      </p:sp>
      <p:sp>
        <p:nvSpPr>
          <p:cNvPr id="4" name="Объект 3"/>
          <p:cNvSpPr>
            <a:spLocks noGrp="1"/>
          </p:cNvSpPr>
          <p:nvPr>
            <p:ph sz="half" idx="2"/>
          </p:nvPr>
        </p:nvSpPr>
        <p:spPr/>
        <p:txBody>
          <a:bodyPr/>
          <a:lstStyle/>
          <a:p>
            <a:endParaRPr lang="ru-RU"/>
          </a:p>
        </p:txBody>
      </p:sp>
      <p:pic>
        <p:nvPicPr>
          <p:cNvPr id="5" name="Picture 2" descr="Картинки по запросу hand washing steps pictures"/>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683833" y="1081883"/>
            <a:ext cx="8664499" cy="564230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55519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838199" y="401444"/>
            <a:ext cx="10747917" cy="5775519"/>
          </a:xfrm>
        </p:spPr>
        <p:txBody>
          <a:bodyPr/>
          <a:lstStyle/>
          <a:p>
            <a:pPr marL="0" indent="0">
              <a:buNone/>
            </a:pPr>
            <a:r>
              <a:rPr lang="en-US" altLang="ru-RU" b="1" dirty="0"/>
              <a:t>Technique putting on sterile gloves</a:t>
            </a:r>
            <a:r>
              <a:rPr lang="ru-RU" altLang="ru-RU" b="1" dirty="0" smtClean="0"/>
              <a:t>:</a:t>
            </a:r>
            <a:endParaRPr lang="en-US" altLang="ru-RU" b="1" dirty="0" smtClean="0"/>
          </a:p>
          <a:p>
            <a:pPr marL="0" indent="0">
              <a:buNone/>
            </a:pPr>
            <a:r>
              <a:rPr lang="ru-RU" altLang="ru-RU" dirty="0" smtClean="0"/>
              <a:t/>
            </a:r>
            <a:br>
              <a:rPr lang="ru-RU" altLang="ru-RU" dirty="0" smtClean="0"/>
            </a:br>
            <a:endParaRPr lang="ru-RU" dirty="0"/>
          </a:p>
        </p:txBody>
      </p:sp>
      <p:pic>
        <p:nvPicPr>
          <p:cNvPr id="5" name="Picture 4" descr="C:\Users\User\Desktop\Perchatki.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90599" y="990599"/>
            <a:ext cx="9279673" cy="53098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6041382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2729"/>
          </a:xfrm>
        </p:spPr>
        <p:txBody>
          <a:bodyPr>
            <a:normAutofit fontScale="90000"/>
          </a:bodyPr>
          <a:lstStyle/>
          <a:p>
            <a:r>
              <a:rPr lang="en-US" altLang="ru-RU" b="1" dirty="0" smtClean="0"/>
              <a:t>Technique putting off sterile gloves</a:t>
            </a:r>
            <a:r>
              <a:rPr lang="ru-RU" altLang="ru-RU" b="1" dirty="0" smtClean="0"/>
              <a:t>:</a:t>
            </a:r>
            <a:r>
              <a:rPr lang="en-US" altLang="ru-RU" b="1" dirty="0" smtClean="0"/>
              <a:t/>
            </a:r>
            <a:br>
              <a:rPr lang="en-US" altLang="ru-RU" b="1" dirty="0" smtClean="0"/>
            </a:br>
            <a:endParaRPr lang="ru-RU" dirty="0"/>
          </a:p>
        </p:txBody>
      </p:sp>
      <p:sp>
        <p:nvSpPr>
          <p:cNvPr id="3" name="Объект 2"/>
          <p:cNvSpPr>
            <a:spLocks noGrp="1"/>
          </p:cNvSpPr>
          <p:nvPr>
            <p:ph sz="half" idx="1"/>
          </p:nvPr>
        </p:nvSpPr>
        <p:spPr/>
        <p:txBody>
          <a:bodyPr/>
          <a:lstStyle/>
          <a:p>
            <a:endParaRPr lang="ru-RU"/>
          </a:p>
        </p:txBody>
      </p:sp>
      <p:sp>
        <p:nvSpPr>
          <p:cNvPr id="4" name="Объект 3"/>
          <p:cNvSpPr>
            <a:spLocks noGrp="1"/>
          </p:cNvSpPr>
          <p:nvPr>
            <p:ph sz="half" idx="2"/>
          </p:nvPr>
        </p:nvSpPr>
        <p:spPr/>
        <p:txBody>
          <a:bodyPr/>
          <a:lstStyle/>
          <a:p>
            <a:endParaRPr lang="ru-RU"/>
          </a:p>
        </p:txBody>
      </p:sp>
      <p:pic>
        <p:nvPicPr>
          <p:cNvPr id="11268" name="Picture 4" descr="Картинки по запросу техника снятия перчаток картинки"/>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00150" y="876300"/>
            <a:ext cx="9315450" cy="55054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283313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44967"/>
            <a:ext cx="10515600" cy="1058191"/>
          </a:xfrm>
        </p:spPr>
        <p:txBody>
          <a:bodyPr>
            <a:normAutofit fontScale="90000"/>
          </a:bodyPr>
          <a:lstStyle/>
          <a:p>
            <a:pPr algn="ctr"/>
            <a:r>
              <a:rPr lang="en-US" b="1" dirty="0" smtClean="0"/>
              <a:t>Nosocomial infections</a:t>
            </a:r>
            <a:r>
              <a:rPr lang="ru-RU" dirty="0" smtClean="0"/>
              <a:t/>
            </a:r>
            <a:br>
              <a:rPr lang="ru-RU" dirty="0" smtClean="0"/>
            </a:br>
            <a:endParaRPr lang="ru-RU" dirty="0"/>
          </a:p>
        </p:txBody>
      </p:sp>
      <p:sp>
        <p:nvSpPr>
          <p:cNvPr id="3" name="Объект 2"/>
          <p:cNvSpPr>
            <a:spLocks noGrp="1"/>
          </p:cNvSpPr>
          <p:nvPr>
            <p:ph sz="half" idx="1"/>
          </p:nvPr>
        </p:nvSpPr>
        <p:spPr>
          <a:xfrm>
            <a:off x="342900" y="1251284"/>
            <a:ext cx="11582399" cy="5289216"/>
          </a:xfrm>
        </p:spPr>
        <p:txBody>
          <a:bodyPr>
            <a:normAutofit/>
          </a:bodyPr>
          <a:lstStyle/>
          <a:p>
            <a:pPr marL="0" lvl="0" indent="0">
              <a:lnSpc>
                <a:spcPct val="120000"/>
              </a:lnSpc>
              <a:buNone/>
            </a:pPr>
            <a:r>
              <a:rPr lang="en-US" b="1" dirty="0" err="1" smtClean="0">
                <a:latin typeface="Times New Roman" pitchFamily="18" charset="0"/>
                <a:cs typeface="Times New Roman" pitchFamily="18" charset="0"/>
              </a:rPr>
              <a:t>Nosocomial</a:t>
            </a: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infection </a:t>
            </a:r>
            <a:r>
              <a:rPr lang="en-US" dirty="0">
                <a:latin typeface="Times New Roman" pitchFamily="18" charset="0"/>
                <a:cs typeface="Times New Roman" pitchFamily="18" charset="0"/>
              </a:rPr>
              <a:t>(hospital)</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 is any clinical microbial disease, affecting the patient as a result of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hospitalization </a:t>
            </a:r>
            <a:r>
              <a:rPr lang="en-US" dirty="0">
                <a:latin typeface="Times New Roman" pitchFamily="18" charset="0"/>
                <a:cs typeface="Times New Roman" pitchFamily="18" charset="0"/>
              </a:rPr>
              <a:t>or hospital visits </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order to receive treatment.</a:t>
            </a:r>
            <a:endParaRPr lang="ru-RU" dirty="0">
              <a:latin typeface="Times New Roman" pitchFamily="18" charset="0"/>
              <a:cs typeface="Times New Roman" pitchFamily="18" charset="0"/>
            </a:endParaRPr>
          </a:p>
          <a:p>
            <a:pPr marL="0" lvl="0" indent="0">
              <a:lnSpc>
                <a:spcPct val="120000"/>
              </a:lnSpc>
              <a:buNone/>
            </a:pPr>
            <a:r>
              <a:rPr lang="en-US" dirty="0">
                <a:latin typeface="Times New Roman" pitchFamily="18" charset="0"/>
                <a:cs typeface="Times New Roman" pitchFamily="18" charset="0"/>
              </a:rPr>
              <a:t>Nosocomial infection is a disease developed in a </a:t>
            </a:r>
            <a:r>
              <a:rPr lang="en-US" b="1" dirty="0">
                <a:latin typeface="Times New Roman" pitchFamily="18" charset="0"/>
                <a:cs typeface="Times New Roman" pitchFamily="18" charset="0"/>
              </a:rPr>
              <a:t>patient</a:t>
            </a:r>
            <a:r>
              <a:rPr lang="en-US" dirty="0">
                <a:latin typeface="Times New Roman" pitchFamily="18" charset="0"/>
                <a:cs typeface="Times New Roman" pitchFamily="18" charset="0"/>
              </a:rPr>
              <a:t> 48 hours after admission, and </a:t>
            </a:r>
            <a:r>
              <a:rPr lang="en-US" b="1" dirty="0" smtClean="0">
                <a:latin typeface="Times New Roman" pitchFamily="18" charset="0"/>
                <a:cs typeface="Times New Roman" pitchFamily="18" charset="0"/>
              </a:rPr>
              <a:t>health</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care </a:t>
            </a:r>
            <a:r>
              <a:rPr lang="en-US" b="1" dirty="0">
                <a:latin typeface="Times New Roman" pitchFamily="18" charset="0"/>
                <a:cs typeface="Times New Roman" pitchFamily="18" charset="0"/>
              </a:rPr>
              <a:t>worker </a:t>
            </a:r>
            <a:r>
              <a:rPr lang="en-US" dirty="0">
                <a:latin typeface="Times New Roman" pitchFamily="18" charset="0"/>
                <a:cs typeface="Times New Roman" pitchFamily="18" charset="0"/>
              </a:rPr>
              <a:t>involved in the treatment and care of patients in the hospital</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NAME THE TWO FORMS OF NOSOCOMIAL INFECTION</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classification</a:t>
            </a:r>
            <a:r>
              <a:rPr lang="ru-RU"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marL="514350" indent="-514350">
              <a:buAutoNum type="arabicPeriod"/>
            </a:pPr>
            <a:r>
              <a:rPr lang="en-US" dirty="0" smtClean="0">
                <a:latin typeface="Times New Roman" pitchFamily="18" charset="0"/>
                <a:cs typeface="Times New Roman" pitchFamily="18" charset="0"/>
              </a:rPr>
              <a:t>Endogenous infection</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self-infection, or auto infection</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2. Exogenous infection (Cross-contamination  followed  by  cross-infection):</a:t>
            </a:r>
            <a:endParaRPr lang="ru-RU" dirty="0" smtClean="0">
              <a:latin typeface="Times New Roman" pitchFamily="18" charset="0"/>
              <a:cs typeface="Times New Roman" pitchFamily="18" charset="0"/>
            </a:endParaRPr>
          </a:p>
          <a:p>
            <a:pPr marL="0" lvl="0" indent="0">
              <a:lnSpc>
                <a:spcPct val="120000"/>
              </a:lnSpc>
              <a:buNone/>
            </a:pPr>
            <a:endParaRPr lang="ru-RU" dirty="0">
              <a:latin typeface="Times New Roman" pitchFamily="18" charset="0"/>
              <a:cs typeface="Times New Roman" pitchFamily="18" charset="0"/>
            </a:endParaRPr>
          </a:p>
          <a:p>
            <a:pPr marL="0" lvl="0" indent="0">
              <a:lnSpc>
                <a:spcPct val="120000"/>
              </a:lnSpc>
              <a:buNone/>
            </a:pPr>
            <a:endParaRPr lang="ru-RU" dirty="0">
              <a:latin typeface="Times New Roman" pitchFamily="18" charset="0"/>
              <a:cs typeface="Times New Roman" pitchFamily="18" charset="0"/>
            </a:endParaRPr>
          </a:p>
          <a:p>
            <a:pPr lvl="0">
              <a:lnSpc>
                <a:spcPct val="120000"/>
              </a:lnSpc>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30567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342900" y="457200"/>
            <a:ext cx="11525249" cy="6153150"/>
          </a:xfrm>
        </p:spPr>
        <p:txBody>
          <a:bodyPr>
            <a:normAutofit/>
          </a:bodyPr>
          <a:lstStyle/>
          <a:p>
            <a:pPr marL="0" indent="0">
              <a:lnSpc>
                <a:spcPct val="100000"/>
              </a:lnSpc>
              <a:spcBef>
                <a:spcPts val="600"/>
              </a:spcBef>
              <a:buNone/>
            </a:pPr>
            <a:r>
              <a:rPr lang="en-US" b="1" dirty="0" smtClean="0">
                <a:latin typeface="Times New Roman" pitchFamily="18" charset="0"/>
                <a:cs typeface="Times New Roman" pitchFamily="18" charset="0"/>
              </a:rPr>
              <a:t>1. Endogenous infection</a:t>
            </a:r>
            <a:r>
              <a:rPr lang="ru-RU"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self-infection, or auto infection</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nSpc>
                <a:spcPct val="100000"/>
              </a:lnSpc>
              <a:spcBef>
                <a:spcPts val="600"/>
              </a:spcBef>
              <a:buNone/>
            </a:pP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causative agent of the infection is present </a:t>
            </a:r>
            <a:r>
              <a:rPr lang="en-US" b="1" dirty="0" smtClean="0">
                <a:latin typeface="Times New Roman" pitchFamily="18" charset="0"/>
                <a:cs typeface="Times New Roman" pitchFamily="18" charset="0"/>
              </a:rPr>
              <a:t>in the patient </a:t>
            </a:r>
            <a:r>
              <a:rPr lang="en-US" dirty="0" smtClean="0">
                <a:latin typeface="Times New Roman" pitchFamily="18" charset="0"/>
                <a:cs typeface="Times New Roman" pitchFamily="18" charset="0"/>
              </a:rPr>
              <a:t>at the time of admission to hospital but there are no signs of infection. The infection develops during the  stay in hospital as a result of  the  patient’s  altered resistance </a:t>
            </a:r>
            <a:endParaRPr lang="ru-RU" dirty="0" smtClean="0">
              <a:latin typeface="Times New Roman" pitchFamily="18" charset="0"/>
              <a:cs typeface="Times New Roman" pitchFamily="18" charset="0"/>
            </a:endParaRPr>
          </a:p>
          <a:p>
            <a:pPr marL="0" indent="0">
              <a:lnSpc>
                <a:spcPct val="100000"/>
              </a:lnSpc>
              <a:spcBef>
                <a:spcPts val="600"/>
              </a:spcBef>
              <a:buFont typeface="Wingdings" pitchFamily="2" charset="2"/>
              <a:buChar char="ü"/>
            </a:pPr>
            <a:r>
              <a:rPr lang="ru-RU"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hematogenic</a:t>
            </a:r>
            <a:r>
              <a:rPr lang="en-US" i="1" dirty="0" smtClean="0">
                <a:latin typeface="Times New Roman" panose="02020603050405020304" pitchFamily="18" charset="0"/>
                <a:cs typeface="Times New Roman" panose="02020603050405020304" pitchFamily="18" charset="0"/>
              </a:rPr>
              <a:t> way </a:t>
            </a:r>
            <a:r>
              <a:rPr lang="en-US" dirty="0" smtClean="0">
                <a:latin typeface="Times New Roman" panose="02020603050405020304" pitchFamily="18" charset="0"/>
                <a:cs typeface="Times New Roman" panose="02020603050405020304" pitchFamily="18" charset="0"/>
              </a:rPr>
              <a:t>- infection spreads with blood flow.</a:t>
            </a:r>
          </a:p>
          <a:p>
            <a:pPr marL="0" indent="0">
              <a:lnSpc>
                <a:spcPct val="100000"/>
              </a:lnSpc>
              <a:spcBef>
                <a:spcPts val="600"/>
              </a:spcBef>
              <a:buFont typeface="Wingdings" pitchFamily="2" charset="2"/>
              <a:buChar char="ü"/>
            </a:pPr>
            <a:r>
              <a:rPr lang="ru-RU"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lymphogenic</a:t>
            </a:r>
            <a:r>
              <a:rPr lang="en-US" i="1"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way </a:t>
            </a:r>
            <a:r>
              <a:rPr lang="en-US" dirty="0" smtClean="0">
                <a:latin typeface="Times New Roman" panose="02020603050405020304" pitchFamily="18" charset="0"/>
                <a:cs typeface="Times New Roman" panose="02020603050405020304" pitchFamily="18" charset="0"/>
              </a:rPr>
              <a:t>- infection spreads with lymph</a:t>
            </a:r>
            <a:r>
              <a:rPr lang="ru-R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flow.</a:t>
            </a:r>
            <a:endParaRPr lang="ru-RU" dirty="0" smtClean="0">
              <a:latin typeface="Times New Roman" panose="02020603050405020304" pitchFamily="18" charset="0"/>
              <a:cs typeface="Times New Roman" panose="02020603050405020304" pitchFamily="18" charset="0"/>
            </a:endParaRPr>
          </a:p>
          <a:p>
            <a:pPr marL="0" indent="0">
              <a:lnSpc>
                <a:spcPct val="100000"/>
              </a:lnSpc>
              <a:spcBef>
                <a:spcPts val="600"/>
              </a:spcBef>
              <a:buNone/>
            </a:pPr>
            <a:endParaRPr lang="ru-RU" b="1" dirty="0" smtClean="0">
              <a:latin typeface="Times New Roman" panose="02020603050405020304" pitchFamily="18" charset="0"/>
              <a:cs typeface="Times New Roman" panose="02020603050405020304" pitchFamily="18" charset="0"/>
            </a:endParaRPr>
          </a:p>
          <a:p>
            <a:pPr marL="0" indent="0">
              <a:lnSpc>
                <a:spcPct val="100000"/>
              </a:lnSpc>
              <a:spcBef>
                <a:spcPts val="600"/>
              </a:spcBef>
              <a:buNone/>
            </a:pPr>
            <a:r>
              <a:rPr lang="en-US" b="1" dirty="0" err="1" smtClean="0">
                <a:latin typeface="Times New Roman" panose="02020603050405020304" pitchFamily="18" charset="0"/>
                <a:cs typeface="Times New Roman" panose="02020603050405020304" pitchFamily="18" charset="0"/>
              </a:rPr>
              <a:t>Endogenic</a:t>
            </a:r>
            <a:r>
              <a:rPr lang="en-US" b="1" dirty="0" smtClean="0">
                <a:latin typeface="Times New Roman" panose="02020603050405020304" pitchFamily="18" charset="0"/>
                <a:cs typeface="Times New Roman" panose="02020603050405020304" pitchFamily="18" charset="0"/>
              </a:rPr>
              <a:t> sources </a:t>
            </a:r>
            <a:r>
              <a:rPr lang="en-US" dirty="0" smtClean="0">
                <a:latin typeface="Times New Roman" panose="02020603050405020304" pitchFamily="18" charset="0"/>
                <a:cs typeface="Times New Roman" panose="02020603050405020304" pitchFamily="18" charset="0"/>
              </a:rPr>
              <a:t>of infection are carious teeth, pathological center of chronic infection of internal organs - gallbladder  inflammation (</a:t>
            </a:r>
            <a:r>
              <a:rPr lang="en-US" dirty="0" err="1" smtClean="0">
                <a:latin typeface="Times New Roman" panose="02020603050405020304" pitchFamily="18" charset="0"/>
                <a:cs typeface="Times New Roman" panose="02020603050405020304" pitchFamily="18" charset="0"/>
              </a:rPr>
              <a:t>cholecystitis</a:t>
            </a:r>
            <a:r>
              <a:rPr lang="en-US" dirty="0" smtClean="0">
                <a:latin typeface="Times New Roman" panose="02020603050405020304" pitchFamily="18" charset="0"/>
                <a:cs typeface="Times New Roman" panose="02020603050405020304" pitchFamily="18" charset="0"/>
              </a:rPr>
              <a:t>), bronchi inflammation (bronchitis) and so on.</a:t>
            </a:r>
          </a:p>
          <a:p>
            <a:pPr marL="0" indent="0">
              <a:spcBef>
                <a:spcPts val="0"/>
              </a:spcBef>
              <a:buNone/>
            </a:pPr>
            <a:endParaRPr lang="en-US" dirty="0" smtClean="0">
              <a:latin typeface="Times New Roman" panose="02020603050405020304" pitchFamily="18" charset="0"/>
              <a:cs typeface="Times New Roman" panose="02020603050405020304" pitchFamily="18" charset="0"/>
            </a:endParaRP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additive="base">
                                        <p:cTn id="1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additive="base">
                                        <p:cTn id="1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 calcmode="lin" valueType="num">
                                      <p:cBhvr additive="base">
                                        <p:cTn id="2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781051"/>
            <a:ext cx="10534650" cy="2609850"/>
          </a:xfrm>
          <a:solidFill>
            <a:schemeClr val="bg1"/>
          </a:solidFill>
        </p:spPr>
        <p:txBody>
          <a:bodyPr>
            <a:normAutofit fontScale="92500" lnSpcReduction="20000"/>
          </a:bodyPr>
          <a:lstStyle/>
          <a:p>
            <a:pPr marL="0" lvl="0" indent="0">
              <a:buNone/>
            </a:pPr>
            <a:endParaRPr lang="ru-RU" sz="3500" dirty="0" smtClean="0">
              <a:latin typeface="Times New Roman" pitchFamily="18" charset="0"/>
              <a:cs typeface="Times New Roman" pitchFamily="18" charset="0"/>
            </a:endParaRPr>
          </a:p>
          <a:p>
            <a:pPr marL="0" indent="0">
              <a:buNone/>
            </a:pPr>
            <a:r>
              <a:rPr lang="en-US" sz="3600" b="1" dirty="0" smtClean="0">
                <a:latin typeface="Times New Roman" pitchFamily="18" charset="0"/>
                <a:cs typeface="Times New Roman" pitchFamily="18" charset="0"/>
              </a:rPr>
              <a:t>2. Exogenous infection (Cross-contamination  followed  by  cross-infection):</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During  the  stay  in hospital  the  patient  comes  into  contact  with  new  infective  agents, becomes contaminated, and subsequently develops an infection.</a:t>
            </a:r>
            <a:endParaRPr lang="ru-RU" sz="3600" dirty="0" smtClean="0">
              <a:latin typeface="Times New Roman" pitchFamily="18" charset="0"/>
              <a:cs typeface="Times New Roman" pitchFamily="18" charset="0"/>
            </a:endParaRPr>
          </a:p>
          <a:p>
            <a:pPr marL="0" lvl="0" indent="0">
              <a:buNone/>
            </a:pPr>
            <a:endParaRPr lang="ru-RU" sz="3500" dirty="0" smtClean="0">
              <a:latin typeface="Times New Roman" pitchFamily="18" charset="0"/>
              <a:cs typeface="Times New Roman" pitchFamily="18" charset="0"/>
            </a:endParaRPr>
          </a:p>
          <a:p>
            <a:endParaRPr lang="ru-RU" dirty="0"/>
          </a:p>
        </p:txBody>
      </p:sp>
      <p:sp>
        <p:nvSpPr>
          <p:cNvPr id="4" name="Объект 3"/>
          <p:cNvSpPr>
            <a:spLocks noGrp="1"/>
          </p:cNvSpPr>
          <p:nvPr>
            <p:ph sz="half" idx="2"/>
          </p:nvPr>
        </p:nvSpPr>
        <p:spPr>
          <a:xfrm>
            <a:off x="590550" y="3448050"/>
            <a:ext cx="10763249" cy="3009900"/>
          </a:xfrm>
        </p:spPr>
        <p:txBody>
          <a:bodyPr>
            <a:noAutofit/>
          </a:bodyPr>
          <a:lstStyle/>
          <a:p>
            <a:pPr marL="0" lvl="0" indent="0">
              <a:buNone/>
            </a:pPr>
            <a:r>
              <a:rPr lang="en-US" sz="3200" b="1" dirty="0" smtClean="0">
                <a:latin typeface="Times New Roman" pitchFamily="18" charset="0"/>
                <a:cs typeface="Times New Roman" pitchFamily="18" charset="0"/>
              </a:rPr>
              <a:t>Name the Sources of hospital infection</a:t>
            </a:r>
            <a:r>
              <a:rPr lang="ru-RU" sz="3200" b="1" dirty="0" smtClean="0">
                <a:latin typeface="Times New Roman" pitchFamily="18" charset="0"/>
                <a:cs typeface="Times New Roman" pitchFamily="18" charset="0"/>
              </a:rPr>
              <a:t> </a:t>
            </a:r>
            <a:endParaRPr lang="ru-RU" sz="3200" dirty="0" smtClean="0">
              <a:latin typeface="Times New Roman" pitchFamily="18" charset="0"/>
              <a:cs typeface="Times New Roman" pitchFamily="18" charset="0"/>
            </a:endParaRPr>
          </a:p>
          <a:p>
            <a:pPr marL="0" lvl="0" indent="0">
              <a:buNone/>
            </a:pPr>
            <a:r>
              <a:rPr lang="ru-RU" sz="3200" dirty="0" smtClean="0">
                <a:latin typeface="Times New Roman" pitchFamily="18" charset="0"/>
                <a:cs typeface="Times New Roman" pitchFamily="18" charset="0"/>
              </a:rPr>
              <a:t>1) </a:t>
            </a:r>
            <a:r>
              <a:rPr lang="en-US" sz="3200" b="1" dirty="0" smtClean="0">
                <a:latin typeface="Times New Roman" pitchFamily="18" charset="0"/>
                <a:cs typeface="Times New Roman" pitchFamily="18" charset="0"/>
              </a:rPr>
              <a:t>patients</a:t>
            </a:r>
            <a:r>
              <a:rPr lang="en-US" sz="3200" dirty="0" smtClean="0">
                <a:latin typeface="Times New Roman" pitchFamily="18" charset="0"/>
                <a:cs typeface="Times New Roman" pitchFamily="18" charset="0"/>
              </a:rPr>
              <a:t> with acute or chronic form of infectious diseases.</a:t>
            </a:r>
            <a:endParaRPr lang="ru-RU" sz="3200" dirty="0" smtClean="0">
              <a:latin typeface="Times New Roman" pitchFamily="18" charset="0"/>
              <a:cs typeface="Times New Roman" pitchFamily="18" charset="0"/>
            </a:endParaRPr>
          </a:p>
          <a:p>
            <a:pPr marL="0" lvl="0" indent="0">
              <a:buNone/>
            </a:pPr>
            <a:r>
              <a:rPr lang="ru-RU" sz="3200" dirty="0" smtClean="0">
                <a:latin typeface="Times New Roman" pitchFamily="18" charset="0"/>
                <a:cs typeface="Times New Roman" pitchFamily="18" charset="0"/>
              </a:rPr>
              <a:t>2) </a:t>
            </a:r>
            <a:r>
              <a:rPr lang="en-US" sz="3200" b="1" dirty="0" smtClean="0">
                <a:latin typeface="Times New Roman" pitchFamily="18" charset="0"/>
                <a:cs typeface="Times New Roman" pitchFamily="18" charset="0"/>
              </a:rPr>
              <a:t>infection carriers </a:t>
            </a:r>
            <a:r>
              <a:rPr lang="en-US" sz="3200" dirty="0" smtClean="0">
                <a:latin typeface="Times New Roman" pitchFamily="18" charset="0"/>
                <a:cs typeface="Times New Roman" pitchFamily="18" charset="0"/>
              </a:rPr>
              <a:t>(carriers do not get sick, but they can pass the infection to others)</a:t>
            </a:r>
            <a:r>
              <a:rPr lang="ru-RU" sz="3200" dirty="0" smtClean="0">
                <a:latin typeface="Times New Roman" pitchFamily="18" charset="0"/>
                <a:cs typeface="Times New Roman" pitchFamily="18" charset="0"/>
              </a:rPr>
              <a:t>;</a:t>
            </a:r>
          </a:p>
          <a:p>
            <a:pPr marL="0" lvl="0" indent="0">
              <a:buNone/>
            </a:pPr>
            <a:r>
              <a:rPr lang="ru-RU" sz="3200" dirty="0" smtClean="0">
                <a:latin typeface="Times New Roman" pitchFamily="18" charset="0"/>
                <a:cs typeface="Times New Roman" pitchFamily="18" charset="0"/>
              </a:rPr>
              <a:t>3) </a:t>
            </a:r>
            <a:r>
              <a:rPr lang="en-US" sz="3200" b="1" dirty="0" smtClean="0">
                <a:latin typeface="Times New Roman" pitchFamily="18" charset="0"/>
                <a:cs typeface="Times New Roman" pitchFamily="18" charset="0"/>
              </a:rPr>
              <a:t>medical staff</a:t>
            </a:r>
            <a:r>
              <a:rPr lang="ru-RU" sz="3200" dirty="0" smtClean="0">
                <a:latin typeface="Times New Roman" pitchFamily="18" charset="0"/>
                <a:cs typeface="Times New Roman" pitchFamily="18" charset="0"/>
              </a:rPr>
              <a:t>.</a:t>
            </a:r>
            <a:endParaRPr lang="ru-RU" sz="3200" dirty="0"/>
          </a:p>
        </p:txBody>
      </p:sp>
    </p:spTree>
    <p:extLst>
      <p:ext uri="{BB962C8B-B14F-4D97-AF65-F5344CB8AC3E}">
        <p14:creationId xmlns="" xmlns:p14="http://schemas.microsoft.com/office/powerpoint/2010/main" val="264343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 calcmode="lin" valueType="num">
                                      <p:cBhvr additive="base">
                                        <p:cTn id="2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additive="base">
                                        <p:cTn id="3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Times New Roman" pitchFamily="18" charset="0"/>
                <a:cs typeface="Times New Roman" pitchFamily="18" charset="0"/>
              </a:rPr>
              <a:t>List the Route </a:t>
            </a:r>
            <a:r>
              <a:rPr lang="en-US" b="1" dirty="0">
                <a:latin typeface="Times New Roman" pitchFamily="18" charset="0"/>
                <a:cs typeface="Times New Roman" pitchFamily="18" charset="0"/>
              </a:rPr>
              <a:t>of </a:t>
            </a:r>
            <a:r>
              <a:rPr lang="en-US" b="1" dirty="0" smtClean="0">
                <a:latin typeface="Times New Roman" pitchFamily="18" charset="0"/>
                <a:cs typeface="Times New Roman" pitchFamily="18" charset="0"/>
              </a:rPr>
              <a:t>transmission</a:t>
            </a:r>
            <a:r>
              <a:rPr lang="ru-RU" b="1" dirty="0" smtClean="0">
                <a:latin typeface="Times New Roman" pitchFamily="18" charset="0"/>
                <a:cs typeface="Times New Roman" pitchFamily="18" charset="0"/>
              </a:rPr>
              <a:t>:</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Объект 2"/>
          <p:cNvSpPr>
            <a:spLocks noGrp="1"/>
          </p:cNvSpPr>
          <p:nvPr>
            <p:ph sz="half" idx="1"/>
          </p:nvPr>
        </p:nvSpPr>
        <p:spPr>
          <a:xfrm>
            <a:off x="838199" y="1825625"/>
            <a:ext cx="6549189" cy="4351338"/>
          </a:xfrm>
        </p:spPr>
        <p:txBody>
          <a:bodyPr/>
          <a:lstStyle/>
          <a:p>
            <a:r>
              <a:rPr lang="en-US" sz="3600" dirty="0" smtClean="0">
                <a:latin typeface="Times New Roman" pitchFamily="18" charset="0"/>
                <a:cs typeface="Times New Roman" pitchFamily="18" charset="0"/>
              </a:rPr>
              <a:t>Fecal-oral route</a:t>
            </a:r>
          </a:p>
          <a:p>
            <a:r>
              <a:rPr lang="en-US" sz="3600" dirty="0" err="1" smtClean="0">
                <a:latin typeface="Times New Roman" pitchFamily="18" charset="0"/>
                <a:cs typeface="Times New Roman" pitchFamily="18" charset="0"/>
              </a:rPr>
              <a:t>Arogenic</a:t>
            </a:r>
            <a:r>
              <a:rPr lang="en-US" sz="3600" dirty="0" smtClean="0">
                <a:latin typeface="Times New Roman" pitchFamily="18" charset="0"/>
                <a:cs typeface="Times New Roman" pitchFamily="18" charset="0"/>
              </a:rPr>
              <a:t> (respiratory)</a:t>
            </a:r>
            <a:endParaRPr lang="ru-RU"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Vector-borne (blood) route</a:t>
            </a:r>
            <a:endParaRPr lang="ru-RU" sz="3600" dirty="0" smtClean="0">
              <a:latin typeface="Times New Roman" pitchFamily="18" charset="0"/>
              <a:ea typeface="Calibri" panose="020F0502020204030204" pitchFamily="34" charset="0"/>
              <a:cs typeface="Times New Roman" pitchFamily="18" charset="0"/>
            </a:endParaRPr>
          </a:p>
          <a:p>
            <a:r>
              <a:rPr lang="en-US" sz="3600" dirty="0" smtClean="0">
                <a:latin typeface="Times New Roman" pitchFamily="18" charset="0"/>
                <a:cs typeface="Times New Roman" pitchFamily="18" charset="0"/>
              </a:rPr>
              <a:t>Contact route</a:t>
            </a:r>
            <a:endParaRPr lang="ru-RU" sz="3600" dirty="0" smtClean="0">
              <a:latin typeface="Times New Roman" pitchFamily="18" charset="0"/>
              <a:ea typeface="Calibri" panose="020F0502020204030204" pitchFamily="34" charset="0"/>
              <a:cs typeface="Times New Roman" pitchFamily="18" charset="0"/>
            </a:endParaRPr>
          </a:p>
          <a:p>
            <a:endParaRPr lang="en-US" b="1" dirty="0" smtClean="0"/>
          </a:p>
          <a:p>
            <a:endParaRPr lang="ru-RU" dirty="0"/>
          </a:p>
        </p:txBody>
      </p:sp>
      <p:sp>
        <p:nvSpPr>
          <p:cNvPr id="4" name="Объект 3"/>
          <p:cNvSpPr>
            <a:spLocks noGrp="1"/>
          </p:cNvSpPr>
          <p:nvPr>
            <p:ph sz="half" idx="2"/>
          </p:nvPr>
        </p:nvSpPr>
        <p:spPr/>
        <p:txBody>
          <a:bodyPr/>
          <a:lstStyle/>
          <a:p>
            <a:endParaRPr lang="ru-RU"/>
          </a:p>
        </p:txBody>
      </p:sp>
    </p:spTree>
    <p:extLst>
      <p:ext uri="{BB962C8B-B14F-4D97-AF65-F5344CB8AC3E}">
        <p14:creationId xmlns="" xmlns:p14="http://schemas.microsoft.com/office/powerpoint/2010/main" val="280630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60947" y="336884"/>
            <a:ext cx="5658853" cy="5840079"/>
          </a:xfrm>
        </p:spPr>
        <p:txBody>
          <a:bodyPr>
            <a:normAutofit/>
          </a:bodyPr>
          <a:lstStyle/>
          <a:p>
            <a:pPr marL="0" indent="0">
              <a:buNone/>
            </a:pPr>
            <a:r>
              <a:rPr lang="en-US" sz="4500" b="1" dirty="0" smtClean="0"/>
              <a:t>1. Fecal-oral route </a:t>
            </a:r>
          </a:p>
          <a:p>
            <a:endParaRPr lang="en-US" sz="4500" dirty="0"/>
          </a:p>
          <a:p>
            <a:endParaRPr lang="en-US" sz="4500" dirty="0" smtClean="0"/>
          </a:p>
          <a:p>
            <a:pPr marL="0" indent="0" algn="ctr">
              <a:buNone/>
            </a:pPr>
            <a:endParaRPr lang="en-US" altLang="ru-RU" sz="45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altLang="ru-RU" sz="4500" b="1"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altLang="ru-RU" b="1" dirty="0" smtClean="0">
                <a:latin typeface="Calibri" panose="020F0502020204030204" pitchFamily="34" charset="0"/>
                <a:ea typeface="Calibri" panose="020F0502020204030204" pitchFamily="34" charset="0"/>
                <a:cs typeface="Times New Roman" panose="02020603050405020304" pitchFamily="18" charset="0"/>
              </a:rPr>
              <a:t>Rout </a:t>
            </a:r>
            <a:r>
              <a:rPr lang="en-US" altLang="ru-RU" b="1" dirty="0">
                <a:latin typeface="Calibri" panose="020F0502020204030204" pitchFamily="34" charset="0"/>
                <a:ea typeface="Calibri" panose="020F0502020204030204" pitchFamily="34" charset="0"/>
                <a:cs typeface="Times New Roman" panose="02020603050405020304" pitchFamily="18" charset="0"/>
              </a:rPr>
              <a:t>of </a:t>
            </a:r>
            <a:r>
              <a:rPr lang="en-US" altLang="ru-RU" b="1" dirty="0" smtClean="0">
                <a:latin typeface="Calibri" panose="020F0502020204030204" pitchFamily="34" charset="0"/>
                <a:ea typeface="Calibri" panose="020F0502020204030204" pitchFamily="34" charset="0"/>
                <a:cs typeface="Times New Roman" panose="02020603050405020304" pitchFamily="18" charset="0"/>
              </a:rPr>
              <a:t>transmission</a:t>
            </a:r>
          </a:p>
          <a:p>
            <a:pPr>
              <a:lnSpc>
                <a:spcPct val="107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en-US" dirty="0" smtClean="0"/>
          </a:p>
          <a:p>
            <a:endParaRPr lang="ru-RU" dirty="0"/>
          </a:p>
        </p:txBody>
      </p:sp>
      <p:sp>
        <p:nvSpPr>
          <p:cNvPr id="4" name="Объект 3"/>
          <p:cNvSpPr>
            <a:spLocks noGrp="1"/>
          </p:cNvSpPr>
          <p:nvPr>
            <p:ph sz="half" idx="2"/>
          </p:nvPr>
        </p:nvSpPr>
        <p:spPr>
          <a:xfrm>
            <a:off x="5390147" y="0"/>
            <a:ext cx="5963653" cy="6176963"/>
          </a:xfrm>
        </p:spPr>
        <p:txBody>
          <a:bodyPr>
            <a:normAutofit/>
          </a:bodyPr>
          <a:lstStyle/>
          <a:p>
            <a:r>
              <a:rPr lang="en-US" dirty="0" smtClean="0"/>
              <a:t>Transmission:</a:t>
            </a:r>
            <a:endParaRPr lang="ru-RU" dirty="0" smtClean="0"/>
          </a:p>
          <a:p>
            <a:r>
              <a:rPr lang="en-US" dirty="0" smtClean="0"/>
              <a:t>Transfer factors:</a:t>
            </a:r>
            <a:endParaRPr lang="ru-RU" dirty="0" smtClean="0"/>
          </a:p>
          <a:p>
            <a:r>
              <a:rPr lang="en-US" dirty="0" smtClean="0"/>
              <a:t>The localization of the pathogen</a:t>
            </a:r>
            <a:r>
              <a:rPr lang="ru-RU" dirty="0" smtClean="0"/>
              <a:t>:</a:t>
            </a:r>
            <a:endParaRPr lang="ru-RU" dirty="0"/>
          </a:p>
        </p:txBody>
      </p:sp>
      <p:graphicFrame>
        <p:nvGraphicFramePr>
          <p:cNvPr id="5" name="Таблица 4"/>
          <p:cNvGraphicFramePr>
            <a:graphicFrameLocks noGrp="1"/>
          </p:cNvGraphicFramePr>
          <p:nvPr>
            <p:extLst>
              <p:ext uri="{D42A27DB-BD31-4B8C-83A1-F6EECF244321}">
                <p14:modId xmlns="" xmlns:p14="http://schemas.microsoft.com/office/powerpoint/2010/main" val="3989116998"/>
              </p:ext>
            </p:extLst>
          </p:nvPr>
        </p:nvGraphicFramePr>
        <p:xfrm>
          <a:off x="1" y="1925052"/>
          <a:ext cx="12191999" cy="4594098"/>
        </p:xfrm>
        <a:graphic>
          <a:graphicData uri="http://schemas.openxmlformats.org/drawingml/2006/table">
            <a:tbl>
              <a:tblPr firstRow="1" bandRow="1">
                <a:tableStyleId>{5C22544A-7EE6-4342-B048-85BDC9FD1C3A}</a:tableStyleId>
              </a:tblPr>
              <a:tblGrid>
                <a:gridCol w="2860895">
                  <a:extLst>
                    <a:ext uri="{9D8B030D-6E8A-4147-A177-3AD203B41FA5}">
                      <a16:colId xmlns="" xmlns:a16="http://schemas.microsoft.com/office/drawing/2014/main" val="2240913532"/>
                    </a:ext>
                  </a:extLst>
                </a:gridCol>
                <a:gridCol w="3395526">
                  <a:extLst>
                    <a:ext uri="{9D8B030D-6E8A-4147-A177-3AD203B41FA5}">
                      <a16:colId xmlns="" xmlns:a16="http://schemas.microsoft.com/office/drawing/2014/main" val="3300434116"/>
                    </a:ext>
                  </a:extLst>
                </a:gridCol>
                <a:gridCol w="2326264">
                  <a:extLst>
                    <a:ext uri="{9D8B030D-6E8A-4147-A177-3AD203B41FA5}">
                      <a16:colId xmlns="" xmlns:a16="http://schemas.microsoft.com/office/drawing/2014/main" val="1276518695"/>
                    </a:ext>
                  </a:extLst>
                </a:gridCol>
                <a:gridCol w="3609314">
                  <a:extLst>
                    <a:ext uri="{9D8B030D-6E8A-4147-A177-3AD203B41FA5}">
                      <a16:colId xmlns="" xmlns:a16="http://schemas.microsoft.com/office/drawing/2014/main" val="4083592808"/>
                    </a:ext>
                  </a:extLst>
                </a:gridCol>
              </a:tblGrid>
              <a:tr h="7348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effectLst/>
                          <a:latin typeface="Times New Roman" pitchFamily="18" charset="0"/>
                          <a:cs typeface="Times New Roman" pitchFamily="18" charset="0"/>
                        </a:rPr>
                        <a:t>The transmission mechanism</a:t>
                      </a:r>
                      <a:endParaRPr lang="ru-RU" sz="2800" b="0" dirty="0" smtClean="0">
                        <a:effectLst/>
                        <a:latin typeface="Times New Roman" pitchFamily="18" charset="0"/>
                        <a:cs typeface="Times New Roman" pitchFamily="18" charset="0"/>
                      </a:endParaRPr>
                    </a:p>
                    <a:p>
                      <a:endParaRPr lang="ru-RU" sz="28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effectLst/>
                          <a:latin typeface="Times New Roman" pitchFamily="18" charset="0"/>
                          <a:cs typeface="Times New Roman" pitchFamily="18" charset="0"/>
                        </a:rPr>
                        <a:t>Transmission</a:t>
                      </a:r>
                      <a:endParaRPr lang="ru-RU" sz="2800" b="0" dirty="0" smtClean="0">
                        <a:effectLst/>
                        <a:latin typeface="Times New Roman" pitchFamily="18" charset="0"/>
                        <a:cs typeface="Times New Roman" pitchFamily="18" charset="0"/>
                      </a:endParaRPr>
                    </a:p>
                    <a:p>
                      <a:endParaRPr lang="ru-RU" sz="28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effectLst/>
                          <a:latin typeface="Times New Roman" pitchFamily="18" charset="0"/>
                          <a:cs typeface="Times New Roman" pitchFamily="18" charset="0"/>
                        </a:rPr>
                        <a:t>Transfer factors</a:t>
                      </a:r>
                      <a:endParaRPr lang="ru-RU" sz="2800" b="0" dirty="0" smtClean="0">
                        <a:effectLst/>
                        <a:latin typeface="Times New Roman" pitchFamily="18" charset="0"/>
                        <a:ea typeface="Calibri" panose="020F0502020204030204" pitchFamily="34" charset="0"/>
                        <a:cs typeface="Times New Roman" pitchFamily="18" charset="0"/>
                      </a:endParaRPr>
                    </a:p>
                    <a:p>
                      <a:endParaRPr lang="ru-RU" sz="28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effectLst/>
                          <a:latin typeface="Times New Roman" pitchFamily="18" charset="0"/>
                          <a:ea typeface="Calibri" panose="020F0502020204030204" pitchFamily="34" charset="0"/>
                          <a:cs typeface="Times New Roman" pitchFamily="18" charset="0"/>
                        </a:rPr>
                        <a:t>The localization of the pathogen</a:t>
                      </a:r>
                      <a:endParaRPr lang="ru-RU" sz="2800" b="0" dirty="0" smtClean="0">
                        <a:effectLst/>
                        <a:latin typeface="Times New Roman" pitchFamily="18" charset="0"/>
                        <a:ea typeface="Calibri" panose="020F0502020204030204" pitchFamily="34" charset="0"/>
                        <a:cs typeface="Times New Roman" pitchFamily="18" charset="0"/>
                      </a:endParaRPr>
                    </a:p>
                    <a:p>
                      <a:endParaRPr lang="ru-RU" sz="2800" b="0" dirty="0">
                        <a:latin typeface="Times New Roman" pitchFamily="18" charset="0"/>
                        <a:cs typeface="Times New Roman" pitchFamily="18" charset="0"/>
                      </a:endParaRPr>
                    </a:p>
                  </a:txBody>
                  <a:tcPr/>
                </a:tc>
                <a:extLst>
                  <a:ext uri="{0D108BD9-81ED-4DB2-BD59-A6C34878D82A}">
                    <a16:rowId xmlns="" xmlns:a16="http://schemas.microsoft.com/office/drawing/2014/main" val="698667267"/>
                  </a:ext>
                </a:extLst>
              </a:tr>
              <a:tr h="29500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dirty="0" smtClean="0">
                          <a:latin typeface="Times New Roman" pitchFamily="18" charset="0"/>
                          <a:cs typeface="Times New Roman" pitchFamily="18" charset="0"/>
                        </a:rPr>
                        <a:t>Fecal-oral route</a:t>
                      </a:r>
                      <a:r>
                        <a:rPr lang="ru-RU" sz="3200" b="0" dirty="0" smtClean="0">
                          <a:latin typeface="Times New Roman" pitchFamily="18" charset="0"/>
                          <a:cs typeface="Times New Roman" pitchFamily="18" charset="0"/>
                        </a:rPr>
                        <a:t> (</a:t>
                      </a:r>
                      <a:r>
                        <a:rPr lang="en-US" sz="3200" b="0" dirty="0" smtClean="0">
                          <a:latin typeface="Times New Roman" pitchFamily="18" charset="0"/>
                          <a:cs typeface="Times New Roman" pitchFamily="18" charset="0"/>
                        </a:rPr>
                        <a:t>food)</a:t>
                      </a:r>
                    </a:p>
                    <a:p>
                      <a:endParaRPr lang="ru-RU" sz="3200" b="0" dirty="0">
                        <a:latin typeface="Times New Roman" pitchFamily="18" charset="0"/>
                        <a:cs typeface="Times New Roman" pitchFamily="18" charset="0"/>
                      </a:endParaRPr>
                    </a:p>
                  </a:txBody>
                  <a:tcPr/>
                </a:tc>
                <a:tc>
                  <a:txBody>
                    <a:bodyPr/>
                    <a:lstStyle/>
                    <a:p>
                      <a:pPr>
                        <a:lnSpc>
                          <a:spcPct val="107000"/>
                        </a:lnSpc>
                        <a:spcAft>
                          <a:spcPts val="0"/>
                        </a:spcAft>
                      </a:pPr>
                      <a:r>
                        <a:rPr lang="en-US" sz="3200" b="0" dirty="0" smtClean="0">
                          <a:latin typeface="Times New Roman" pitchFamily="18" charset="0"/>
                          <a:cs typeface="Times New Roman" pitchFamily="18" charset="0"/>
                        </a:rPr>
                        <a:t>Alimentary (food); </a:t>
                      </a:r>
                    </a:p>
                    <a:p>
                      <a:pPr>
                        <a:lnSpc>
                          <a:spcPct val="107000"/>
                        </a:lnSpc>
                        <a:spcAft>
                          <a:spcPts val="0"/>
                        </a:spcAft>
                      </a:pPr>
                      <a:r>
                        <a:rPr lang="en-US" sz="3200" b="0" dirty="0" smtClean="0">
                          <a:latin typeface="Times New Roman" pitchFamily="18" charset="0"/>
                          <a:cs typeface="Times New Roman" pitchFamily="18" charset="0"/>
                        </a:rPr>
                        <a:t>Water; </a:t>
                      </a:r>
                      <a:endParaRPr lang="ru-RU" sz="3200" b="0" dirty="0" smtClean="0">
                        <a:latin typeface="Times New Roman" pitchFamily="18" charset="0"/>
                        <a:cs typeface="Times New Roman" pitchFamily="18" charset="0"/>
                      </a:endParaRPr>
                    </a:p>
                    <a:p>
                      <a:pPr>
                        <a:lnSpc>
                          <a:spcPct val="107000"/>
                        </a:lnSpc>
                        <a:spcAft>
                          <a:spcPts val="0"/>
                        </a:spcAft>
                      </a:pPr>
                      <a:r>
                        <a:rPr lang="en-US" sz="3200" b="0" dirty="0" smtClean="0">
                          <a:latin typeface="Times New Roman" pitchFamily="18" charset="0"/>
                          <a:cs typeface="Times New Roman" pitchFamily="18" charset="0"/>
                        </a:rPr>
                        <a:t>Contact-household</a:t>
                      </a:r>
                    </a:p>
                    <a:p>
                      <a:endParaRPr lang="ru-RU" sz="3200" b="0" dirty="0">
                        <a:latin typeface="Times New Roman" pitchFamily="18" charset="0"/>
                        <a:cs typeface="Times New Roman" pitchFamily="18" charset="0"/>
                      </a:endParaRPr>
                    </a:p>
                  </a:txBody>
                  <a:tcPr/>
                </a:tc>
                <a:tc>
                  <a:txBody>
                    <a:bodyPr/>
                    <a:lstStyle/>
                    <a:p>
                      <a:pPr>
                        <a:lnSpc>
                          <a:spcPct val="107000"/>
                        </a:lnSpc>
                        <a:spcAft>
                          <a:spcPts val="0"/>
                        </a:spcAft>
                      </a:pPr>
                      <a:r>
                        <a:rPr lang="en-US" sz="3200" b="0" dirty="0" smtClean="0">
                          <a:effectLst/>
                          <a:latin typeface="Times New Roman" pitchFamily="18" charset="0"/>
                          <a:cs typeface="Times New Roman" pitchFamily="18" charset="0"/>
                        </a:rPr>
                        <a:t>Food</a:t>
                      </a:r>
                      <a:endParaRPr lang="ru-RU" sz="3200" b="0" dirty="0" smtClean="0">
                        <a:effectLst/>
                        <a:latin typeface="Times New Roman" pitchFamily="18" charset="0"/>
                        <a:cs typeface="Times New Roman" pitchFamily="18" charset="0"/>
                      </a:endParaRPr>
                    </a:p>
                    <a:p>
                      <a:pPr>
                        <a:lnSpc>
                          <a:spcPct val="107000"/>
                        </a:lnSpc>
                        <a:spcAft>
                          <a:spcPts val="0"/>
                        </a:spcAft>
                      </a:pPr>
                      <a:r>
                        <a:rPr lang="en-US" sz="3200" b="0" dirty="0" smtClean="0">
                          <a:effectLst/>
                          <a:latin typeface="Times New Roman" pitchFamily="18" charset="0"/>
                          <a:cs typeface="Times New Roman" pitchFamily="18" charset="0"/>
                        </a:rPr>
                        <a:t>Water</a:t>
                      </a:r>
                      <a:endParaRPr lang="ru-RU" sz="3200" b="0" dirty="0" smtClean="0">
                        <a:effectLst/>
                        <a:latin typeface="Times New Roman" pitchFamily="18" charset="0"/>
                        <a:cs typeface="Times New Roman" pitchFamily="18" charset="0"/>
                      </a:endParaRPr>
                    </a:p>
                    <a:p>
                      <a:pPr>
                        <a:lnSpc>
                          <a:spcPct val="107000"/>
                        </a:lnSpc>
                        <a:spcAft>
                          <a:spcPts val="0"/>
                        </a:spcAft>
                      </a:pPr>
                      <a:r>
                        <a:rPr lang="en-US" sz="3200" b="0" dirty="0" smtClean="0">
                          <a:effectLst/>
                          <a:latin typeface="Times New Roman" pitchFamily="18" charset="0"/>
                          <a:cs typeface="Times New Roman" pitchFamily="18" charset="0"/>
                        </a:rPr>
                        <a:t>Dishes, utensils, dirty hands, etc.</a:t>
                      </a:r>
                      <a:endParaRPr lang="ru-RU" sz="3200" b="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0" dirty="0" smtClean="0">
                          <a:effectLst/>
                          <a:latin typeface="Times New Roman" pitchFamily="18" charset="0"/>
                          <a:ea typeface="Calibri" panose="020F0502020204030204" pitchFamily="34" charset="0"/>
                          <a:cs typeface="Times New Roman" pitchFamily="18" charset="0"/>
                        </a:rPr>
                        <a:t>The digestive tract</a:t>
                      </a:r>
                      <a:endParaRPr lang="ru-RU" sz="3200" b="0" dirty="0" smtClean="0">
                        <a:effectLst/>
                        <a:latin typeface="Times New Roman" pitchFamily="18" charset="0"/>
                        <a:ea typeface="Calibri" panose="020F0502020204030204" pitchFamily="34" charset="0"/>
                        <a:cs typeface="Times New Roman" pitchFamily="18" charset="0"/>
                      </a:endParaRPr>
                    </a:p>
                    <a:p>
                      <a:endParaRPr lang="ru-RU" sz="3200" b="0" dirty="0">
                        <a:latin typeface="Times New Roman" pitchFamily="18" charset="0"/>
                        <a:cs typeface="Times New Roman" pitchFamily="18" charset="0"/>
                      </a:endParaRPr>
                    </a:p>
                  </a:txBody>
                  <a:tcPr/>
                </a:tc>
                <a:extLst>
                  <a:ext uri="{0D108BD9-81ED-4DB2-BD59-A6C34878D82A}">
                    <a16:rowId xmlns="" xmlns:a16="http://schemas.microsoft.com/office/drawing/2014/main" val="865719085"/>
                  </a:ext>
                </a:extLst>
              </a:tr>
            </a:tbl>
          </a:graphicData>
        </a:graphic>
      </p:graphicFrame>
    </p:spTree>
    <p:extLst>
      <p:ext uri="{BB962C8B-B14F-4D97-AF65-F5344CB8AC3E}">
        <p14:creationId xmlns="" xmlns:p14="http://schemas.microsoft.com/office/powerpoint/2010/main" val="15162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0" y="1"/>
            <a:ext cx="11353800" cy="1155031"/>
          </a:xfrm>
        </p:spPr>
        <p:txBody>
          <a:bodyPr/>
          <a:lstStyle/>
          <a:p>
            <a:r>
              <a:rPr lang="en-US" b="1" dirty="0" err="1" smtClean="0"/>
              <a:t>Aerogenic</a:t>
            </a:r>
            <a:r>
              <a:rPr lang="en-US" b="1" dirty="0" smtClean="0"/>
              <a:t> (respiratory) route</a:t>
            </a:r>
            <a:endParaRPr lang="ru-RU" dirty="0"/>
          </a:p>
        </p:txBody>
      </p:sp>
      <p:sp>
        <p:nvSpPr>
          <p:cNvPr id="7" name="Содержимое 6"/>
          <p:cNvSpPr>
            <a:spLocks noGrp="1"/>
          </p:cNvSpPr>
          <p:nvPr>
            <p:ph sz="half" idx="2"/>
          </p:nvPr>
        </p:nvSpPr>
        <p:spPr>
          <a:xfrm>
            <a:off x="7010400" y="0"/>
            <a:ext cx="5181600" cy="4351338"/>
          </a:xfrm>
        </p:spPr>
        <p:txBody>
          <a:bodyPr/>
          <a:lstStyle/>
          <a:p>
            <a:r>
              <a:rPr lang="en-US" dirty="0" smtClean="0"/>
              <a:t>Transmission:</a:t>
            </a:r>
            <a:endParaRPr lang="ru-RU" dirty="0" smtClean="0"/>
          </a:p>
          <a:p>
            <a:r>
              <a:rPr lang="en-US" dirty="0" smtClean="0"/>
              <a:t>Transfer factors:</a:t>
            </a:r>
            <a:endParaRPr lang="ru-RU" dirty="0" smtClean="0"/>
          </a:p>
          <a:p>
            <a:r>
              <a:rPr lang="en-US" dirty="0" smtClean="0"/>
              <a:t>The localization of the pathogen</a:t>
            </a:r>
            <a:r>
              <a:rPr lang="ru-RU" dirty="0" smtClean="0"/>
              <a:t>:</a:t>
            </a:r>
          </a:p>
        </p:txBody>
      </p:sp>
      <p:graphicFrame>
        <p:nvGraphicFramePr>
          <p:cNvPr id="10" name="Объект 4"/>
          <p:cNvGraphicFramePr>
            <a:graphicFrameLocks/>
          </p:cNvGraphicFramePr>
          <p:nvPr>
            <p:extLst>
              <p:ext uri="{D42A27DB-BD31-4B8C-83A1-F6EECF244321}">
                <p14:modId xmlns="" xmlns:p14="http://schemas.microsoft.com/office/powerpoint/2010/main" val="846078842"/>
              </p:ext>
            </p:extLst>
          </p:nvPr>
        </p:nvGraphicFramePr>
        <p:xfrm>
          <a:off x="0" y="1636296"/>
          <a:ext cx="12192000" cy="2034139"/>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31897109"/>
                    </a:ext>
                  </a:extLst>
                </a:gridCol>
                <a:gridCol w="3048000">
                  <a:extLst>
                    <a:ext uri="{9D8B030D-6E8A-4147-A177-3AD203B41FA5}">
                      <a16:colId xmlns="" xmlns:a16="http://schemas.microsoft.com/office/drawing/2014/main" val="3472331637"/>
                    </a:ext>
                  </a:extLst>
                </a:gridCol>
                <a:gridCol w="3048000">
                  <a:extLst>
                    <a:ext uri="{9D8B030D-6E8A-4147-A177-3AD203B41FA5}">
                      <a16:colId xmlns="" xmlns:a16="http://schemas.microsoft.com/office/drawing/2014/main" val="1243428989"/>
                    </a:ext>
                  </a:extLst>
                </a:gridCol>
                <a:gridCol w="3048000">
                  <a:extLst>
                    <a:ext uri="{9D8B030D-6E8A-4147-A177-3AD203B41FA5}">
                      <a16:colId xmlns="" xmlns:a16="http://schemas.microsoft.com/office/drawing/2014/main" val="3863435802"/>
                    </a:ext>
                  </a:extLst>
                </a:gridCol>
              </a:tblGrid>
              <a:tr h="634625">
                <a:tc>
                  <a:txBody>
                    <a:bodyPr/>
                    <a:lstStyle/>
                    <a:p>
                      <a:pPr>
                        <a:lnSpc>
                          <a:spcPct val="107000"/>
                        </a:lnSpc>
                        <a:spcAft>
                          <a:spcPts val="0"/>
                        </a:spcAft>
                      </a:pPr>
                      <a:r>
                        <a:rPr lang="en-US" sz="2000" b="1" dirty="0" smtClean="0">
                          <a:solidFill>
                            <a:schemeClr val="tx1"/>
                          </a:solidFill>
                          <a:effectLst/>
                          <a:latin typeface="Times New Roman" pitchFamily="18" charset="0"/>
                          <a:cs typeface="Times New Roman" pitchFamily="18" charset="0"/>
                        </a:rPr>
                        <a:t>The transmission mechanism</a:t>
                      </a:r>
                      <a:endParaRPr lang="ru-RU" sz="2000" b="1" dirty="0">
                        <a:solidFill>
                          <a:schemeClr val="tx1"/>
                        </a:solidFill>
                        <a:effectLst/>
                        <a:latin typeface="Times New Roman" pitchFamily="18" charset="0"/>
                        <a:cs typeface="Times New Roman" pitchFamily="18" charset="0"/>
                      </a:endParaRPr>
                    </a:p>
                  </a:txBody>
                  <a:tcPr marL="21125" marR="211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effectLst/>
                          <a:latin typeface="Times New Roman" pitchFamily="18" charset="0"/>
                          <a:cs typeface="Times New Roman" pitchFamily="18" charset="0"/>
                        </a:rPr>
                        <a:t>Transmission</a:t>
                      </a:r>
                      <a:endParaRPr lang="ru-RU" sz="2000" b="1" dirty="0">
                        <a:solidFill>
                          <a:schemeClr val="tx1"/>
                        </a:solidFill>
                        <a:latin typeface="Times New Roman" pitchFamily="18" charset="0"/>
                        <a:cs typeface="Times New Roman" pitchFamily="18" charset="0"/>
                      </a:endParaRPr>
                    </a:p>
                  </a:txBody>
                  <a:tcPr marL="21125" marR="211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effectLst/>
                          <a:latin typeface="Times New Roman" pitchFamily="18" charset="0"/>
                          <a:cs typeface="Times New Roman" pitchFamily="18" charset="0"/>
                        </a:rPr>
                        <a:t>Transfer factors</a:t>
                      </a:r>
                      <a:endParaRPr lang="ru-RU" sz="2000" b="1" dirty="0">
                        <a:solidFill>
                          <a:schemeClr val="tx1"/>
                        </a:solidFill>
                        <a:latin typeface="Times New Roman" pitchFamily="18" charset="0"/>
                        <a:cs typeface="Times New Roman" pitchFamily="18" charset="0"/>
                      </a:endParaRPr>
                    </a:p>
                  </a:txBody>
                  <a:tcPr marL="21125" marR="211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effectLst/>
                          <a:latin typeface="Times New Roman" pitchFamily="18" charset="0"/>
                          <a:ea typeface="Calibri" panose="020F0502020204030204" pitchFamily="34" charset="0"/>
                          <a:cs typeface="Times New Roman" pitchFamily="18" charset="0"/>
                        </a:rPr>
                        <a:t>The localization of the pathogen</a:t>
                      </a:r>
                      <a:endParaRPr lang="ru-RU" sz="2000" b="1" dirty="0">
                        <a:solidFill>
                          <a:schemeClr val="tx1"/>
                        </a:solidFill>
                        <a:latin typeface="Times New Roman" pitchFamily="18" charset="0"/>
                        <a:cs typeface="Times New Roman" pitchFamily="18" charset="0"/>
                      </a:endParaRPr>
                    </a:p>
                  </a:txBody>
                  <a:tcPr marL="21125" marR="21125"/>
                </a:tc>
                <a:extLst>
                  <a:ext uri="{0D108BD9-81ED-4DB2-BD59-A6C34878D82A}">
                    <a16:rowId xmlns="" xmlns:a16="http://schemas.microsoft.com/office/drawing/2014/main" val="317219727"/>
                  </a:ext>
                </a:extLst>
              </a:tr>
              <a:tr h="1290427">
                <a:tc>
                  <a:txBody>
                    <a:bodyPr/>
                    <a:lstStyle/>
                    <a:p>
                      <a:r>
                        <a:rPr lang="en-US" sz="2000" b="1" dirty="0" err="1" smtClean="0">
                          <a:solidFill>
                            <a:schemeClr val="tx1"/>
                          </a:solidFill>
                          <a:latin typeface="Times New Roman" pitchFamily="18" charset="0"/>
                          <a:cs typeface="Times New Roman" pitchFamily="18" charset="0"/>
                        </a:rPr>
                        <a:t>Arogenic</a:t>
                      </a:r>
                      <a:r>
                        <a:rPr lang="en-US" sz="2000" b="1" dirty="0" smtClean="0">
                          <a:solidFill>
                            <a:schemeClr val="tx1"/>
                          </a:solidFill>
                          <a:latin typeface="Times New Roman" pitchFamily="18" charset="0"/>
                          <a:cs typeface="Times New Roman" pitchFamily="18" charset="0"/>
                        </a:rPr>
                        <a:t> (respiratory)</a:t>
                      </a:r>
                      <a:endParaRPr lang="ru-RU" sz="2000" b="1" dirty="0">
                        <a:solidFill>
                          <a:schemeClr val="tx1"/>
                        </a:solidFill>
                        <a:latin typeface="Times New Roman" pitchFamily="18" charset="0"/>
                        <a:cs typeface="Times New Roman" pitchFamily="18" charset="0"/>
                      </a:endParaRPr>
                    </a:p>
                  </a:txBody>
                  <a:tcPr marL="21125" marR="21125"/>
                </a:tc>
                <a:tc>
                  <a:txBody>
                    <a:bodyPr/>
                    <a:lstStyle/>
                    <a:p>
                      <a:pPr>
                        <a:lnSpc>
                          <a:spcPct val="107000"/>
                        </a:lnSpc>
                        <a:spcAft>
                          <a:spcPts val="0"/>
                        </a:spcAft>
                      </a:pPr>
                      <a:r>
                        <a:rPr lang="en-US" sz="2000" b="1" dirty="0" smtClean="0">
                          <a:solidFill>
                            <a:schemeClr val="tx1"/>
                          </a:solidFill>
                          <a:effectLst/>
                          <a:latin typeface="Times New Roman" pitchFamily="18" charset="0"/>
                          <a:cs typeface="Times New Roman" pitchFamily="18" charset="0"/>
                        </a:rPr>
                        <a:t>Airborne; </a:t>
                      </a:r>
                      <a:endParaRPr lang="ru-RU" sz="2000" b="1" dirty="0" smtClean="0">
                        <a:solidFill>
                          <a:schemeClr val="tx1"/>
                        </a:solidFill>
                        <a:effectLst/>
                        <a:latin typeface="Times New Roman" pitchFamily="18" charset="0"/>
                        <a:cs typeface="Times New Roman" pitchFamily="18" charset="0"/>
                      </a:endParaRPr>
                    </a:p>
                    <a:p>
                      <a:pPr>
                        <a:lnSpc>
                          <a:spcPct val="107000"/>
                        </a:lnSpc>
                        <a:spcAft>
                          <a:spcPts val="0"/>
                        </a:spcAft>
                      </a:pPr>
                      <a:r>
                        <a:rPr lang="en-US" sz="2000" b="1" dirty="0" smtClean="0">
                          <a:solidFill>
                            <a:schemeClr val="tx1"/>
                          </a:solidFill>
                          <a:effectLst/>
                          <a:latin typeface="Times New Roman" pitchFamily="18" charset="0"/>
                          <a:cs typeface="Times New Roman" pitchFamily="18" charset="0"/>
                        </a:rPr>
                        <a:t>Air-dust</a:t>
                      </a:r>
                      <a:endParaRPr lang="ru-RU" sz="2000" b="1" dirty="0">
                        <a:solidFill>
                          <a:schemeClr val="tx1"/>
                        </a:solidFill>
                        <a:latin typeface="Times New Roman" pitchFamily="18" charset="0"/>
                        <a:cs typeface="Times New Roman" pitchFamily="18" charset="0"/>
                      </a:endParaRPr>
                    </a:p>
                  </a:txBody>
                  <a:tcPr marL="21125" marR="21125"/>
                </a:tc>
                <a:tc>
                  <a:txBody>
                    <a:bodyPr/>
                    <a:lstStyle/>
                    <a:p>
                      <a:pPr>
                        <a:lnSpc>
                          <a:spcPct val="107000"/>
                        </a:lnSpc>
                        <a:spcAft>
                          <a:spcPts val="0"/>
                        </a:spcAft>
                      </a:pPr>
                      <a:r>
                        <a:rPr lang="en-US" sz="2000" b="1" dirty="0" smtClean="0">
                          <a:solidFill>
                            <a:schemeClr val="tx1"/>
                          </a:solidFill>
                          <a:effectLst/>
                          <a:latin typeface="Times New Roman" pitchFamily="18" charset="0"/>
                          <a:cs typeface="Times New Roman" pitchFamily="18" charset="0"/>
                        </a:rPr>
                        <a:t>The air</a:t>
                      </a:r>
                      <a:endParaRPr lang="ru-RU" sz="2000" b="1" dirty="0" smtClean="0">
                        <a:solidFill>
                          <a:schemeClr val="tx1"/>
                        </a:solidFill>
                        <a:effectLst/>
                        <a:latin typeface="Times New Roman" pitchFamily="18" charset="0"/>
                        <a:cs typeface="Times New Roman" pitchFamily="18" charset="0"/>
                      </a:endParaRPr>
                    </a:p>
                    <a:p>
                      <a:pPr>
                        <a:lnSpc>
                          <a:spcPct val="107000"/>
                        </a:lnSpc>
                        <a:spcAft>
                          <a:spcPts val="0"/>
                        </a:spcAft>
                      </a:pPr>
                      <a:r>
                        <a:rPr lang="en-US" sz="2000" b="1" dirty="0" smtClean="0">
                          <a:solidFill>
                            <a:schemeClr val="tx1"/>
                          </a:solidFill>
                          <a:effectLst/>
                          <a:latin typeface="Times New Roman" pitchFamily="18" charset="0"/>
                          <a:cs typeface="Times New Roman" pitchFamily="18" charset="0"/>
                        </a:rPr>
                        <a:t>Dust</a:t>
                      </a:r>
                      <a:endParaRPr lang="ru-RU" sz="2000" b="1" dirty="0">
                        <a:solidFill>
                          <a:schemeClr val="tx1"/>
                        </a:solidFill>
                        <a:latin typeface="Times New Roman" pitchFamily="18" charset="0"/>
                        <a:cs typeface="Times New Roman" pitchFamily="18" charset="0"/>
                      </a:endParaRPr>
                    </a:p>
                  </a:txBody>
                  <a:tcPr marL="21125" marR="211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effectLst/>
                          <a:latin typeface="Times New Roman" pitchFamily="18" charset="0"/>
                          <a:ea typeface="Calibri" panose="020F0502020204030204" pitchFamily="34" charset="0"/>
                          <a:cs typeface="Times New Roman" pitchFamily="18" charset="0"/>
                        </a:rPr>
                        <a:t>Respiratory system</a:t>
                      </a:r>
                      <a:endParaRPr lang="ru-RU" sz="2000" b="1" dirty="0">
                        <a:solidFill>
                          <a:schemeClr val="tx1"/>
                        </a:solidFill>
                        <a:latin typeface="Times New Roman" pitchFamily="18" charset="0"/>
                        <a:cs typeface="Times New Roman" pitchFamily="18" charset="0"/>
                      </a:endParaRPr>
                    </a:p>
                  </a:txBody>
                  <a:tcPr marL="21125" marR="21125"/>
                </a:tc>
                <a:extLst>
                  <a:ext uri="{0D108BD9-81ED-4DB2-BD59-A6C34878D82A}">
                    <a16:rowId xmlns="" xmlns:a16="http://schemas.microsoft.com/office/drawing/2014/main" val="2502312191"/>
                  </a:ext>
                </a:extLst>
              </a:tr>
            </a:tbl>
          </a:graphicData>
        </a:graphic>
      </p:graphicFrame>
      <p:sp>
        <p:nvSpPr>
          <p:cNvPr id="12" name="Прямоугольник 11"/>
          <p:cNvSpPr/>
          <p:nvPr/>
        </p:nvSpPr>
        <p:spPr>
          <a:xfrm>
            <a:off x="8148177" y="4399365"/>
            <a:ext cx="3595856" cy="1077218"/>
          </a:xfrm>
          <a:prstGeom prst="rect">
            <a:avLst/>
          </a:prstGeom>
        </p:spPr>
        <p:txBody>
          <a:bodyPr wrap="square">
            <a:spAutoFit/>
          </a:bodyPr>
          <a:lstStyle/>
          <a:p>
            <a:pPr algn="ctr"/>
            <a:r>
              <a:rPr lang="en-US" sz="3200" dirty="0" smtClean="0">
                <a:latin typeface="Times New Roman" pitchFamily="18" charset="0"/>
                <a:cs typeface="Times New Roman" pitchFamily="18" charset="0"/>
              </a:rPr>
              <a:t>Coughs and sneezes spread diseases!</a:t>
            </a:r>
            <a:endParaRPr lang="ru-RU" sz="32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56971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2058</Words>
  <Application>Microsoft Office PowerPoint</Application>
  <PresentationFormat>Произвольный</PresentationFormat>
  <Paragraphs>295</Paragraphs>
  <Slides>34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Practical lesson № 2 Infectious safety  Nosocomial infections  Prevention of nosocomial infections </vt:lpstr>
      <vt:lpstr>Слайд 2</vt:lpstr>
      <vt:lpstr>List the Components of the chain of infection.</vt:lpstr>
      <vt:lpstr>Nosocomial infections </vt:lpstr>
      <vt:lpstr>Слайд 5</vt:lpstr>
      <vt:lpstr>Слайд 6</vt:lpstr>
      <vt:lpstr>List the Route of transmission: </vt:lpstr>
      <vt:lpstr>Слайд 8</vt:lpstr>
      <vt:lpstr>Aerogenic (respiratory) route</vt:lpstr>
      <vt:lpstr>Vector-borne (blood) route </vt:lpstr>
      <vt:lpstr>Contact route </vt:lpstr>
      <vt:lpstr>The prevention  of  nosocomial infection (Two basic principles )</vt:lpstr>
      <vt:lpstr>REMEMBER!</vt:lpstr>
      <vt:lpstr>MEDICAL WASTE, classification</vt:lpstr>
      <vt:lpstr>MEDICAL WASTE</vt:lpstr>
      <vt:lpstr>Слайд 16</vt:lpstr>
      <vt:lpstr>Слайд 17</vt:lpstr>
      <vt:lpstr>Слайд 18</vt:lpstr>
      <vt:lpstr> Collection and disposal/decontamination of medical waste  2 ways: centralized way and decentralized way  </vt:lpstr>
      <vt:lpstr>Give the definition «Disinfection»</vt:lpstr>
      <vt:lpstr>Слайд 21</vt:lpstr>
      <vt:lpstr>List the Methods of disinfection:</vt:lpstr>
      <vt:lpstr> STERILIZATION                                                        Methods  of sterilization: </vt:lpstr>
      <vt:lpstr>   Scheme of processing of medical equipment </vt:lpstr>
      <vt:lpstr>The main stages of processing MEDICAL TOOLS:  </vt:lpstr>
      <vt:lpstr>Слайд 26</vt:lpstr>
      <vt:lpstr>Слайд 27</vt:lpstr>
      <vt:lpstr>Слайд 28</vt:lpstr>
      <vt:lpstr>Слайд 29</vt:lpstr>
      <vt:lpstr>Слайд 30</vt:lpstr>
      <vt:lpstr>There are three stage of hand processing:</vt:lpstr>
      <vt:lpstr>Steps of hand washing</vt:lpstr>
      <vt:lpstr>Слайд 33</vt:lpstr>
      <vt:lpstr>Technique putting off sterile gloves: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lesson № 2 Infectious safety  Nosocomial infections  Prevention of nosocomial infections </dc:title>
  <dc:creator>Jenya</dc:creator>
  <cp:lastModifiedBy>User</cp:lastModifiedBy>
  <cp:revision>92</cp:revision>
  <dcterms:created xsi:type="dcterms:W3CDTF">2016-11-13T10:20:04Z</dcterms:created>
  <dcterms:modified xsi:type="dcterms:W3CDTF">2018-08-12T08:07:11Z</dcterms:modified>
</cp:coreProperties>
</file>